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8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8" r:id="rId13"/>
    <p:sldId id="320" r:id="rId14"/>
    <p:sldId id="270" r:id="rId15"/>
    <p:sldId id="322" r:id="rId16"/>
    <p:sldId id="278" r:id="rId17"/>
    <p:sldId id="266" r:id="rId19"/>
    <p:sldId id="323" r:id="rId20"/>
    <p:sldId id="273" r:id="rId21"/>
    <p:sldId id="274" r:id="rId22"/>
    <p:sldId id="275" r:id="rId23"/>
    <p:sldId id="280" r:id="rId24"/>
    <p:sldId id="281" r:id="rId25"/>
    <p:sldId id="294" r:id="rId26"/>
    <p:sldId id="304" r:id="rId27"/>
    <p:sldId id="295" r:id="rId28"/>
    <p:sldId id="305" r:id="rId29"/>
    <p:sldId id="306" r:id="rId30"/>
    <p:sldId id="307" r:id="rId31"/>
    <p:sldId id="308" r:id="rId32"/>
    <p:sldId id="309" r:id="rId33"/>
    <p:sldId id="310" r:id="rId34"/>
    <p:sldId id="283" r:id="rId35"/>
    <p:sldId id="293" r:id="rId36"/>
    <p:sldId id="285" r:id="rId37"/>
    <p:sldId id="286" r:id="rId38"/>
    <p:sldId id="287" r:id="rId39"/>
    <p:sldId id="288" r:id="rId40"/>
    <p:sldId id="289" r:id="rId41"/>
  </p:sldIdLst>
  <p:sldSz cx="12192000" cy="6858000" type="screen16x9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-1212" y="-108"/>
      </p:cViewPr>
      <p:guideLst>
        <p:guide orient="horz" pos="2160"/>
        <p:guide pos="2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8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8DFCC-589B-4A60-9C12-59D686ADFE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CC3E0-7DDF-45E7-A937-AD50A2B51C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10.wdp"/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16.wdp"/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7.png"/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623843" y="1196967"/>
            <a:ext cx="11038043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4800" b="1" i="0">
                <a:solidFill>
                  <a:srgbClr val="000000"/>
                </a:solidFill>
                <a:latin typeface="微软雅黑" panose="020B0503020204020204" charset="-122"/>
              </a:rPr>
              <a:t>推箱子游戏项目答辩</a:t>
            </a:r>
            <a:endParaRPr sz="48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3" name="New shape"/>
          <p:cNvSpPr/>
          <p:nvPr/>
        </p:nvSpPr>
        <p:spPr>
          <a:xfrm>
            <a:off x="622800" y="3101012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4" name="New shape"/>
          <p:cNvSpPr/>
          <p:nvPr/>
        </p:nvSpPr>
        <p:spPr>
          <a:xfrm>
            <a:off x="623843" y="2565707"/>
            <a:ext cx="11038043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3000" b="1" i="0">
                <a:solidFill>
                  <a:srgbClr val="0CBE7C"/>
                </a:solidFill>
                <a:latin typeface="微软雅黑" panose="020B0503020204020204" charset="-122"/>
              </a:rPr>
              <a:t>从设计到实现的全过程解析</a:t>
            </a:r>
            <a:endParaRPr sz="30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6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7" name="New shape"/>
          <p:cNvSpPr/>
          <p:nvPr/>
        </p:nvSpPr>
        <p:spPr>
          <a:xfrm>
            <a:off x="622800" y="4138369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9" name="New shape"/>
          <p:cNvSpPr/>
          <p:nvPr/>
        </p:nvSpPr>
        <p:spPr>
          <a:xfrm>
            <a:off x="695598" y="5373410"/>
            <a:ext cx="11038043" cy="451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汇报时间: 2024/07/23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55820" y="4077335"/>
            <a:ext cx="4064000" cy="1243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组长：王建</a:t>
            </a:r>
            <a:r>
              <a:rPr lang="zh-CN" altLang="en-US"/>
              <a:t>飞</a:t>
            </a:r>
            <a:endParaRPr lang="zh-CN" altLang="en-US"/>
          </a:p>
          <a:p>
            <a:r>
              <a:rPr lang="zh-CN" altLang="en-US"/>
              <a:t>组员：王高鹏，徐鑫瑶，王俊</a:t>
            </a:r>
            <a:r>
              <a:rPr lang="zh-CN" altLang="en-US"/>
              <a:t>彬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国内外相似项目介绍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271145" y="2354386"/>
            <a:ext cx="2744215" cy="2512695"/>
          </a:xfrm>
          <a:prstGeom prst="rect">
            <a:avLst/>
          </a:prstGeom>
          <a:noFill/>
          <a:ln>
            <a:gradFill>
              <a:gsLst>
                <a:gs pos="50410">
                  <a:srgbClr val="5FFFD2"/>
                </a:gs>
                <a:gs pos="0">
                  <a:srgbClr val="AEFFAD"/>
                </a:gs>
                <a:gs pos="100000">
                  <a:srgbClr val="19FFF5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sz="2100" b="1" i="0">
                <a:solidFill>
                  <a:srgbClr val="0CBE7C"/>
                </a:solidFill>
                <a:latin typeface="微软雅黑" panose="020B0503020204020204" charset="-122"/>
              </a:rPr>
              <a:t>经典推箱子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该项目完全采用Java Swing框架开发，确保了游戏的跨平台性，可在Windows、Linux及MacOS等操作系统上无缝运行。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429760" y="2354580"/>
            <a:ext cx="2744470" cy="2327910"/>
          </a:xfrm>
          <a:prstGeom prst="rect">
            <a:avLst/>
          </a:prstGeom>
          <a:noFill/>
          <a:ln>
            <a:gradFill>
              <a:gsLst>
                <a:gs pos="50410">
                  <a:srgbClr val="5FFFD2"/>
                </a:gs>
                <a:gs pos="0">
                  <a:srgbClr val="AEFFAD"/>
                </a:gs>
                <a:gs pos="100000">
                  <a:srgbClr val="19FFF5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zh-CN" sz="2100" b="1">
                <a:solidFill>
                  <a:srgbClr val="0CBE7C"/>
                </a:solidFill>
                <a:latin typeface="微软雅黑" panose="020B0503020204020204" charset="-122"/>
                <a:sym typeface="+mn-ea"/>
              </a:rPr>
              <a:t>智能推箱子挑战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>
                <a:solidFill>
                  <a:srgbClr val="000000"/>
                </a:solidFill>
                <a:latin typeface="微软雅黑" panose="020B0503020204020204" charset="-122"/>
                <a:sym typeface="+mn-ea"/>
              </a:rPr>
              <a:t>同样基于Java Swing开发，但此项目在基础版本上增加了AI对手的挑战模式，利用算法实现AI角色的智能移动。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536179" y="2354863"/>
            <a:ext cx="2744216" cy="2876550"/>
          </a:xfrm>
          <a:prstGeom prst="rect">
            <a:avLst/>
          </a:prstGeom>
          <a:noFill/>
          <a:ln>
            <a:gradFill>
              <a:gsLst>
                <a:gs pos="50410">
                  <a:srgbClr val="5FFFD2"/>
                </a:gs>
                <a:gs pos="0">
                  <a:srgbClr val="AEFFAD"/>
                </a:gs>
                <a:gs pos="100000">
                  <a:srgbClr val="19FFF5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sz="2100" b="1">
                <a:solidFill>
                  <a:srgbClr val="0CBE7C"/>
                </a:solidFill>
                <a:latin typeface="微软雅黑" panose="020B0503020204020204" charset="-122"/>
                <a:sym typeface="+mn-ea"/>
              </a:rPr>
              <a:t>图形化定制版推箱子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>
                <a:solidFill>
                  <a:srgbClr val="000000"/>
                </a:solidFill>
                <a:latin typeface="微软雅黑" panose="020B0503020204020204" charset="-122"/>
                <a:sym typeface="+mn-ea"/>
              </a:rPr>
              <a:t>该项目在Java Swing的基础上，引入了额外的图形库（如JFreeChart、Java2D等），允许玩家自定义游戏场景、角色和箱子外观，打造独一无二的游戏体验。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项目功能性需求结构设计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17" name="图片 16" descr="推箱子游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515" y="623570"/>
            <a:ext cx="9970770" cy="5848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0CBE7C"/>
                </a:solidFill>
                <a:latin typeface="微软雅黑" panose="020B0503020204020204" charset="-122"/>
              </a:rPr>
              <a:t>4</a:t>
            </a:r>
            <a:endParaRPr lang="en-US" sz="48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latin typeface="微软雅黑" panose="020B0503020204020204" charset="-122"/>
              </a:rPr>
              <a:t>系统设计</a:t>
            </a:r>
            <a:endParaRPr sz="4800" b="1" i="0">
              <a:solidFill>
                <a:srgbClr val="1A655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系统设计类图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16" name="图片 15" descr="7b0a20202020227069636672616d65646573223a20222670666d38303230353231303436262673707432312d312626626474303026267764743235353026266f726773697a653030262670667431393926220a7d0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1527175" y="924560"/>
            <a:ext cx="9111615" cy="5455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479290" y="332986"/>
            <a:ext cx="11038043" cy="737235"/>
          </a:xfrm>
          <a:prstGeom prst="rect">
            <a:avLst/>
          </a:prstGeom>
          <a:gradFill>
            <a:gsLst>
              <a:gs pos="100000">
                <a:srgbClr val="F9F8CA"/>
              </a:gs>
              <a:gs pos="6000">
                <a:srgbClr val="4EAADD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800" b="1" i="0">
                <a:solidFill>
                  <a:schemeClr val="tx1"/>
                </a:solidFill>
                <a:latin typeface="微软雅黑" panose="020B0503020204020204" charset="-122"/>
              </a:rPr>
              <a:t>项目结构图</a:t>
            </a:r>
            <a:endParaRPr lang="zh-CN" sz="2800" b="1" i="0">
              <a:solidFill>
                <a:schemeClr val="tx1"/>
              </a:solidFill>
              <a:latin typeface="微软雅黑" panose="020B0503020204020204" charset="-122"/>
            </a:endParaRPr>
          </a:p>
        </p:txBody>
      </p:sp>
      <p:pic>
        <p:nvPicPr>
          <p:cNvPr id="5" name="图片 4" descr="未命名文件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193165"/>
            <a:ext cx="7605395" cy="56648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游戏界面设计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165" y="3716841"/>
            <a:ext cx="2744215" cy="2512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推箱子游戏</a:t>
            </a:r>
            <a:r>
              <a:rPr lang="zh-CN" sz="2100" b="1" i="0">
                <a:solidFill>
                  <a:srgbClr val="0CBE7C"/>
                </a:solidFill>
                <a:latin typeface="微软雅黑" panose="020B0503020204020204" charset="-122"/>
              </a:rPr>
              <a:t>界面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推箱子游戏模块是整个游戏的核心，玩家通过键盘实现上下左右的移动，</a:t>
            </a:r>
            <a:r>
              <a:rPr lang="zh-CN" sz="1575" b="0" i="0">
                <a:solidFill>
                  <a:srgbClr val="000000"/>
                </a:solidFill>
                <a:latin typeface="微软雅黑" panose="020B0503020204020204" charset="-122"/>
              </a:rPr>
              <a:t>点击</a:t>
            </a:r>
            <a:r>
              <a:rPr sz="1575">
                <a:solidFill>
                  <a:srgbClr val="000000"/>
                </a:solidFill>
                <a:latin typeface="微软雅黑" panose="020B0503020204020204" charset="-122"/>
                <a:sym typeface="+mn-ea"/>
              </a:rPr>
              <a:t>步数回退</a:t>
            </a:r>
            <a:r>
              <a:rPr lang="zh-CN" sz="1575">
                <a:solidFill>
                  <a:srgbClr val="000000"/>
                </a:solidFill>
                <a:latin typeface="微软雅黑" panose="020B0503020204020204" charset="-122"/>
                <a:sym typeface="+mn-ea"/>
              </a:rPr>
              <a:t>和</a:t>
            </a:r>
            <a:r>
              <a:rPr sz="1575">
                <a:solidFill>
                  <a:srgbClr val="000000"/>
                </a:solidFill>
                <a:latin typeface="微软雅黑" panose="020B0503020204020204" charset="-122"/>
                <a:sym typeface="+mn-ea"/>
              </a:rPr>
              <a:t>重新开始</a:t>
            </a:r>
            <a:r>
              <a:rPr lang="zh-CN" sz="1575">
                <a:solidFill>
                  <a:srgbClr val="000000"/>
                </a:solidFill>
                <a:latin typeface="微软雅黑" panose="020B0503020204020204" charset="-122"/>
                <a:sym typeface="+mn-ea"/>
              </a:rPr>
              <a:t>按钮，</a:t>
            </a: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把所有箱子推到目标点获得胜利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367785" y="3716522"/>
            <a:ext cx="2744215" cy="14198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sz="2100" b="1">
                <a:solidFill>
                  <a:srgbClr val="0CBE7C"/>
                </a:solidFill>
                <a:latin typeface="微软雅黑" panose="020B0503020204020204" charset="-122"/>
                <a:sym typeface="+mn-ea"/>
              </a:rPr>
              <a:t>选关界面</a:t>
            </a:r>
            <a:br>
              <a:rPr sz="2100">
                <a:latin typeface="微软雅黑" panose="020B0503020204020204" charset="-122"/>
                <a:sym typeface="+mn-ea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>
                <a:solidFill>
                  <a:srgbClr val="000000"/>
                </a:solidFill>
                <a:latin typeface="微软雅黑" panose="020B0503020204020204" charset="-122"/>
                <a:sym typeface="+mn-ea"/>
              </a:rPr>
              <a:t>玩家</a:t>
            </a:r>
            <a:r>
              <a:rPr lang="zh-CN" sz="1575">
                <a:solidFill>
                  <a:srgbClr val="000000"/>
                </a:solidFill>
                <a:latin typeface="微软雅黑" panose="020B0503020204020204" charset="-122"/>
                <a:sym typeface="+mn-ea"/>
              </a:rPr>
              <a:t>可以选择任意关卡，跳转到对应关卡。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320279" y="3644614"/>
            <a:ext cx="2744216" cy="21996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r>
              <a:rPr lang="zh-CN" sz="2100" b="1" i="0">
                <a:solidFill>
                  <a:srgbClr val="0CBE7C"/>
                </a:solidFill>
                <a:latin typeface="微软雅黑" panose="020B0503020204020204" charset="-122"/>
              </a:rPr>
              <a:t>设置界面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玩家可以切换角色和关卡的皮肤风格</a:t>
            </a:r>
            <a:r>
              <a:rPr lang="zh-CN" sz="1575" b="0" i="0">
                <a:solidFill>
                  <a:srgbClr val="000000"/>
                </a:solidFill>
                <a:latin typeface="微软雅黑" panose="020B0503020204020204" charset="-122"/>
              </a:rPr>
              <a:t>，还有调节音量大小功能。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  <p:pic>
        <p:nvPicPr>
          <p:cNvPr id="7" name="New picture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15415" y="1412875"/>
            <a:ext cx="2856230" cy="1695450"/>
          </a:xfrm>
          <a:prstGeom prst="rect">
            <a:avLst/>
          </a:prstGeom>
          <a:ln>
            <a:noFill/>
          </a:ln>
        </p:spPr>
      </p:pic>
      <p:sp>
        <p:nvSpPr>
          <p:cNvPr id="10" name="New shape"/>
          <p:cNvSpPr/>
          <p:nvPr/>
        </p:nvSpPr>
        <p:spPr>
          <a:xfrm>
            <a:off x="622800" y="3429000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pic>
        <p:nvPicPr>
          <p:cNvPr id="12" name="图片 11" descr="17217399350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790" y="1268730"/>
            <a:ext cx="2336165" cy="1914525"/>
          </a:xfrm>
          <a:prstGeom prst="rect">
            <a:avLst/>
          </a:prstGeom>
        </p:spPr>
      </p:pic>
      <p:pic>
        <p:nvPicPr>
          <p:cNvPr id="11" name="图片 10" descr="17217257729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5820" y="605790"/>
            <a:ext cx="2453005" cy="26073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项目数据库表设计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17" name="图片 16" descr="7b0a20202020227069636672616d65646573223a20222670666d38333230353231303330262673707432312d312626626474303026267764743235353026266f726773697a653030262670667431383826220a7d0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1919605" y="1124585"/>
            <a:ext cx="7955915" cy="5332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0CBE7C"/>
                </a:solidFill>
                <a:latin typeface="微软雅黑" panose="020B0503020204020204" charset="-122"/>
              </a:rPr>
              <a:t>5</a:t>
            </a:r>
            <a:endParaRPr lang="en-US" sz="48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latin typeface="微软雅黑" panose="020B0503020204020204" charset="-122"/>
              </a:rPr>
              <a:t>开发环境和技术清单</a:t>
            </a:r>
            <a:endParaRPr sz="4800" b="1" i="0">
              <a:solidFill>
                <a:srgbClr val="1A655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开发工具选择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6458401" y="1915605"/>
            <a:ext cx="4545078" cy="772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开发工具的选择原则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java版本:Java 17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1860" y="2390401"/>
            <a:ext cx="4545077" cy="149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r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Idea2020.1的功能介绍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Idea2020.1是一款强大的Java开发工具，具有智能代码助手、版本控制等功能，大大提高了开发效率。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6458401" y="3365807"/>
            <a:ext cx="4554174" cy="1132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MySQL5.6.20在项目中的作用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MySQL5.6.20作为数据库管理系统，负责存储和管理游戏数据，保证了数据的实时性和安全性。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5965200" y="2286405"/>
            <a:ext cx="39600" cy="103995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ew shape"/>
          <p:cNvSpPr/>
          <p:nvPr/>
        </p:nvSpPr>
        <p:spPr>
          <a:xfrm>
            <a:off x="6152400" y="2096145"/>
            <a:ext cx="309600" cy="396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ew shape"/>
          <p:cNvSpPr/>
          <p:nvPr/>
        </p:nvSpPr>
        <p:spPr>
          <a:xfrm>
            <a:off x="5806800" y="1915605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New shape"/>
          <p:cNvSpPr/>
          <p:nvPr/>
        </p:nvSpPr>
        <p:spPr>
          <a:xfrm>
            <a:off x="5965200" y="2761201"/>
            <a:ext cx="39600" cy="604606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w shape"/>
          <p:cNvSpPr/>
          <p:nvPr/>
        </p:nvSpPr>
        <p:spPr>
          <a:xfrm>
            <a:off x="5515200" y="2570941"/>
            <a:ext cx="309600" cy="396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ew shape"/>
          <p:cNvSpPr/>
          <p:nvPr/>
        </p:nvSpPr>
        <p:spPr>
          <a:xfrm>
            <a:off x="5806800" y="2390401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New shape"/>
          <p:cNvSpPr/>
          <p:nvPr/>
        </p:nvSpPr>
        <p:spPr>
          <a:xfrm>
            <a:off x="5965200" y="3736607"/>
            <a:ext cx="39600" cy="4572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w shape"/>
          <p:cNvSpPr/>
          <p:nvPr/>
        </p:nvSpPr>
        <p:spPr>
          <a:xfrm>
            <a:off x="6152400" y="3546347"/>
            <a:ext cx="309600" cy="396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ew shape"/>
          <p:cNvSpPr/>
          <p:nvPr/>
        </p:nvSpPr>
        <p:spPr>
          <a:xfrm>
            <a:off x="5806800" y="3365807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New shape"/>
          <p:cNvSpPr/>
          <p:nvPr/>
        </p:nvSpPr>
        <p:spPr>
          <a:xfrm>
            <a:off x="622800" y="3429000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技术栈说明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2402271"/>
            <a:ext cx="2744215" cy="1533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Java是推箱子游戏开发的主要编程语言，掌握Java基础知识对于项目的成功至关重要。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1556530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D1FFEB"/>
          </a:solidFill>
          <a:ln w="6350">
            <a:solidFill>
              <a:srgbClr val="1A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Java基础的重要性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4430015" y="2878465"/>
            <a:ext cx="2744215" cy="1533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MySQL作为项目的数据库管理系统，负责存储和处理游戏数据，为游戏的运行提供支持。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4427625" y="1627200"/>
            <a:ext cx="2580660" cy="1124265"/>
          </a:xfrm>
          <a:prstGeom prst="roundRect">
            <a:avLst>
              <a:gd name="adj" fmla="val 10888"/>
            </a:avLst>
          </a:prstGeom>
          <a:solidFill>
            <a:srgbClr val="D1FFEB"/>
          </a:solidFill>
          <a:ln w="6350">
            <a:solidFill>
              <a:srgbClr val="1A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MySQL在项目中的作用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8" name="New shape"/>
          <p:cNvSpPr/>
          <p:nvPr/>
        </p:nvSpPr>
        <p:spPr>
          <a:xfrm>
            <a:off x="7301229" y="2365228"/>
            <a:ext cx="2744216" cy="1533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Java Swing是用于创建图形用户界面的工具包，它使得推箱子游戏的界面设计更加直观和友好。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9" name="New shape"/>
          <p:cNvSpPr/>
          <p:nvPr/>
        </p:nvSpPr>
        <p:spPr>
          <a:xfrm>
            <a:off x="7298823" y="1627200"/>
            <a:ext cx="2547955" cy="611028"/>
          </a:xfrm>
          <a:prstGeom prst="roundRect">
            <a:avLst>
              <a:gd name="adj" fmla="val 10888"/>
            </a:avLst>
          </a:prstGeom>
          <a:solidFill>
            <a:srgbClr val="D1FFEB"/>
          </a:solidFill>
          <a:ln w="6350">
            <a:solidFill>
              <a:srgbClr val="1A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Java Swing的运用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38800" y="979200"/>
            <a:ext cx="3672000" cy="511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1054800" y="1037646"/>
            <a:ext cx="2482880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latin typeface="微软雅黑" panose="020B0503020204020204" charset="-122"/>
              </a:rPr>
              <a:t>目录</a:t>
            </a:r>
            <a:endParaRPr sz="4800" b="1" i="0">
              <a:solidFill>
                <a:srgbClr val="1A655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2340000" y="2494800"/>
            <a:ext cx="4152432" cy="503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0CBE7C"/>
                </a:solidFill>
                <a:latin typeface="微软雅黑" panose="020B0503020204020204" charset="-122"/>
              </a:rPr>
              <a:t>01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项目介绍和背景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6484141" y="2494800"/>
            <a:ext cx="4152433" cy="503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0CBE7C"/>
                </a:solidFill>
                <a:latin typeface="微软雅黑" panose="020B0503020204020204" charset="-122"/>
              </a:rPr>
              <a:t>02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团队介绍和分工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2340000" y="2996570"/>
            <a:ext cx="4152432" cy="5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0CBE7C"/>
                </a:solidFill>
                <a:latin typeface="微软雅黑" panose="020B0503020204020204" charset="-122"/>
              </a:rPr>
              <a:t>03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项目调研</a:t>
            </a:r>
            <a:r>
              <a:rPr lang="zh-CN" sz="1575" b="0" i="0">
                <a:solidFill>
                  <a:srgbClr val="000000"/>
                </a:solidFill>
                <a:latin typeface="微软雅黑" panose="020B0503020204020204" charset="-122"/>
              </a:rPr>
              <a:t>和需求分析</a:t>
            </a:r>
            <a:endParaRPr lang="zh-CN"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8" name="New shape"/>
          <p:cNvSpPr/>
          <p:nvPr/>
        </p:nvSpPr>
        <p:spPr>
          <a:xfrm>
            <a:off x="6484010" y="2993262"/>
            <a:ext cx="4152432" cy="5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0CBE7C"/>
                </a:solidFill>
                <a:latin typeface="微软雅黑" panose="020B0503020204020204" charset="-122"/>
              </a:rPr>
              <a:t>0</a:t>
            </a:r>
            <a:r>
              <a:rPr lang="en-US" sz="1575" b="1">
                <a:solidFill>
                  <a:srgbClr val="0CBE7C"/>
                </a:solidFill>
                <a:latin typeface="微软雅黑" panose="020B0503020204020204" charset="-122"/>
              </a:rPr>
              <a:t>4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系统设计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9" name="New shape"/>
          <p:cNvSpPr/>
          <p:nvPr/>
        </p:nvSpPr>
        <p:spPr>
          <a:xfrm>
            <a:off x="2351561" y="3500627"/>
            <a:ext cx="4152433" cy="5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0CBE7C"/>
                </a:solidFill>
                <a:latin typeface="微软雅黑" panose="020B0503020204020204" charset="-122"/>
              </a:rPr>
              <a:t>0</a:t>
            </a:r>
            <a:r>
              <a:rPr lang="en-US" sz="1575" b="1">
                <a:solidFill>
                  <a:srgbClr val="0CBE7C"/>
                </a:solidFill>
                <a:latin typeface="微软雅黑" panose="020B0503020204020204" charset="-122"/>
              </a:rPr>
              <a:t>5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开发环境和技术清单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1" name="New shape"/>
          <p:cNvSpPr/>
          <p:nvPr/>
        </p:nvSpPr>
        <p:spPr>
          <a:xfrm>
            <a:off x="6492396" y="3503036"/>
            <a:ext cx="4152433" cy="5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0CBE7C"/>
                </a:solidFill>
                <a:latin typeface="微软雅黑" panose="020B0503020204020204" charset="-122"/>
              </a:rPr>
              <a:t>0</a:t>
            </a:r>
            <a:r>
              <a:rPr lang="en-US" sz="1575" b="1">
                <a:solidFill>
                  <a:srgbClr val="0CBE7C"/>
                </a:solidFill>
                <a:latin typeface="微软雅黑" panose="020B0503020204020204" charset="-122"/>
              </a:rPr>
              <a:t>6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核心功能关键代码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2" name="New shape"/>
          <p:cNvSpPr/>
          <p:nvPr/>
        </p:nvSpPr>
        <p:spPr>
          <a:xfrm>
            <a:off x="2352065" y="4003283"/>
            <a:ext cx="4152432" cy="5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0CBE7C"/>
                </a:solidFill>
                <a:latin typeface="微软雅黑" panose="020B0503020204020204" charset="-122"/>
              </a:rPr>
              <a:t>0</a:t>
            </a:r>
            <a:r>
              <a:rPr lang="en-US" sz="1575" b="1">
                <a:solidFill>
                  <a:srgbClr val="0CBE7C"/>
                </a:solidFill>
                <a:latin typeface="微软雅黑" panose="020B0503020204020204" charset="-122"/>
              </a:rPr>
              <a:t>7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问题与解决方案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3" name="New shape"/>
          <p:cNvSpPr/>
          <p:nvPr/>
        </p:nvSpPr>
        <p:spPr>
          <a:xfrm>
            <a:off x="6527956" y="4003283"/>
            <a:ext cx="4152433" cy="5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575" b="1">
                <a:solidFill>
                  <a:srgbClr val="0CBE7C"/>
                </a:solidFill>
                <a:latin typeface="微软雅黑" panose="020B0503020204020204" charset="-122"/>
              </a:rPr>
              <a:t>08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项目总结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4" name="New shape"/>
          <p:cNvSpPr/>
          <p:nvPr/>
        </p:nvSpPr>
        <p:spPr>
          <a:xfrm>
            <a:off x="766945" y="3429000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0CBE7C"/>
                </a:solidFill>
                <a:latin typeface="微软雅黑" panose="020B0503020204020204" charset="-122"/>
              </a:rPr>
              <a:t>6</a:t>
            </a:r>
            <a:endParaRPr lang="en-US" sz="48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latin typeface="微软雅黑" panose="020B0503020204020204" charset="-122"/>
              </a:rPr>
              <a:t>核心功能关键代码</a:t>
            </a:r>
            <a:endParaRPr sz="4800" b="1" i="0">
              <a:solidFill>
                <a:srgbClr val="1A655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主要类展示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2402270"/>
            <a:ext cx="2744215" cy="1172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游戏主体模块是推箱子游戏的核心，负责处理游戏逻辑、界面渲染和用户交互等功能。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1556530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D1FFEB"/>
          </a:solidFill>
          <a:ln w="6350">
            <a:solidFill>
              <a:srgbClr val="1A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游戏主体模块展示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4430015" y="2402271"/>
            <a:ext cx="2744215" cy="1172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音效模块为推箱子游戏提供背景音乐和音效效果，增强游戏的沉浸感和娱乐性。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4427745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D1FFEB"/>
          </a:solidFill>
          <a:ln w="6350">
            <a:solidFill>
              <a:srgbClr val="1A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音效模块设计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8" name="New shape"/>
          <p:cNvSpPr/>
          <p:nvPr/>
        </p:nvSpPr>
        <p:spPr>
          <a:xfrm>
            <a:off x="7301229" y="2878466"/>
            <a:ext cx="2744216" cy="1172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排行榜与游戏记录模块用于展示玩家的游戏成绩和排名，激发竞争和挑战欲望。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9" name="New shape"/>
          <p:cNvSpPr/>
          <p:nvPr/>
        </p:nvSpPr>
        <p:spPr>
          <a:xfrm>
            <a:off x="7298841" y="1627200"/>
            <a:ext cx="2580658" cy="1124266"/>
          </a:xfrm>
          <a:prstGeom prst="roundRect">
            <a:avLst>
              <a:gd name="adj" fmla="val 10888"/>
            </a:avLst>
          </a:prstGeom>
          <a:solidFill>
            <a:srgbClr val="D1FFEB"/>
          </a:solidFill>
          <a:ln w="6350">
            <a:solidFill>
              <a:srgbClr val="1A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排行榜与游戏记录模块解析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游戏</a:t>
            </a: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主体核心代码展示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48360" y="908685"/>
            <a:ext cx="4190365" cy="368300"/>
          </a:xfrm>
          <a:prstGeom prst="rect">
            <a:avLst/>
          </a:prstGeom>
          <a:gradFill>
            <a:gsLst>
              <a:gs pos="100000">
                <a:srgbClr val="F9F8CA"/>
              </a:gs>
              <a:gs pos="6000">
                <a:srgbClr val="4EAADD"/>
              </a:gs>
            </a:gsLst>
            <a:lin ang="18900000" scaled="1"/>
          </a:gradFill>
        </p:spPr>
        <p:txBody>
          <a:bodyPr wrap="square" rtlCol="0">
            <a:spAutoFit/>
          </a:bodyPr>
          <a:p>
            <a:pPr algn="ctr"/>
            <a:r>
              <a:rPr lang="zh-CN" altLang="en-US" b="1"/>
              <a:t>渲染游戏界面核心代码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5951855" y="909320"/>
            <a:ext cx="4575175" cy="367665"/>
          </a:xfrm>
          <a:prstGeom prst="rect">
            <a:avLst/>
          </a:prstGeom>
          <a:gradFill>
            <a:gsLst>
              <a:gs pos="100000">
                <a:srgbClr val="F9F8CA"/>
              </a:gs>
              <a:gs pos="6000">
                <a:srgbClr val="4EAADD"/>
              </a:gs>
            </a:gsLst>
            <a:lin ang="18900000" scaled="1"/>
          </a:gradFill>
        </p:spPr>
        <p:txBody>
          <a:bodyPr wrap="square" rtlCol="0">
            <a:noAutofit/>
          </a:bodyPr>
          <a:p>
            <a:pPr algn="ctr"/>
            <a:r>
              <a:rPr lang="zh-CN" altLang="en-US" b="1"/>
              <a:t>接收和控制玩家行为的代码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767715" y="1340485"/>
            <a:ext cx="4824730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protected void paintComponent(Graphics g) {</a:t>
            </a:r>
            <a:endParaRPr lang="zh-CN" altLang="en-US" sz="1200" b="1"/>
          </a:p>
          <a:p>
            <a:r>
              <a:rPr lang="zh-CN" altLang="en-US" sz="1200" b="1"/>
              <a:t>      super.paintComponent(g);</a:t>
            </a:r>
            <a:endParaRPr lang="zh-CN" altLang="en-US" sz="1200" b="1"/>
          </a:p>
          <a:p>
            <a:r>
              <a:rPr lang="zh-CN" altLang="en-US" sz="1200" b="1"/>
              <a:t>        int[][] map = getMapData();</a:t>
            </a:r>
            <a:endParaRPr lang="zh-CN" altLang="en-US" sz="1200" b="1"/>
          </a:p>
          <a:p>
            <a:r>
              <a:rPr lang="zh-CN" altLang="en-US" sz="1200" b="1"/>
              <a:t>        Graphics2D g2d = (Graphics2D) g;</a:t>
            </a:r>
            <a:endParaRPr lang="zh-CN" altLang="en-US" sz="1200" b="1"/>
          </a:p>
          <a:p>
            <a:r>
              <a:rPr lang="zh-CN" altLang="en-US" sz="1200" b="1"/>
              <a:t>        g2d.setRenderingHint(RenderingHints.KEY_ANTIALIASING, RenderingHints.VALUE_ANTIALIAS_ON);</a:t>
            </a:r>
            <a:endParaRPr lang="zh-CN" altLang="en-US" sz="1200" b="1"/>
          </a:p>
          <a:p>
            <a:r>
              <a:rPr lang="zh-CN" altLang="en-US" sz="1200" b="1"/>
              <a:t>        g2d.setColor(Color.WHITE);</a:t>
            </a:r>
            <a:endParaRPr lang="zh-CN" altLang="en-US" sz="1200" b="1"/>
          </a:p>
          <a:p>
            <a:r>
              <a:rPr lang="zh-CN" altLang="en-US" sz="1200" b="1"/>
              <a:t>        int x = 0, y = 0;</a:t>
            </a:r>
            <a:endParaRPr lang="zh-CN" altLang="en-US" sz="1200" b="1"/>
          </a:p>
          <a:p>
            <a:r>
              <a:rPr lang="zh-CN" altLang="en-US" sz="1200" b="1"/>
              <a:t>        for (x = 0; x &lt; map.length; x++) {</a:t>
            </a:r>
            <a:endParaRPr lang="zh-CN" altLang="en-US" sz="1200" b="1"/>
          </a:p>
          <a:p>
            <a:r>
              <a:rPr lang="zh-CN" altLang="en-US" sz="1200" b="1"/>
              <a:t>            for (y = 0; y &lt; map[0].length; y++) {</a:t>
            </a:r>
            <a:endParaRPr lang="zh-CN" altLang="en-US" sz="1200" b="1"/>
          </a:p>
          <a:p>
            <a:r>
              <a:rPr lang="zh-CN" altLang="en-US" sz="1200" b="1"/>
              <a:t>                int tile = map[x][y];</a:t>
            </a:r>
            <a:endParaRPr lang="zh-CN" altLang="en-US" sz="1200" b="1"/>
          </a:p>
          <a:p>
            <a:r>
              <a:rPr lang="zh-CN" altLang="en-US" sz="1200" b="1"/>
              <a:t>                g.drawImage(gameMapKind.getBackground(), y * GameJFrame.gameSize, x * GameJFrame.gameSize, this);</a:t>
            </a:r>
            <a:endParaRPr lang="zh-CN" altLang="en-US" sz="1200" b="1"/>
          </a:p>
          <a:p>
            <a:r>
              <a:rPr lang="zh-CN" altLang="en-US" sz="1200" b="1"/>
              <a:t>                if (tile == 1) {</a:t>
            </a:r>
            <a:endParaRPr lang="zh-CN" altLang="en-US" sz="1200" b="1"/>
          </a:p>
          <a:p>
            <a:r>
              <a:rPr lang="zh-CN" altLang="en-US" sz="1200" b="1"/>
              <a:t>                    g.drawImage(gameMapKind.getWallImage(), y * GameJFrame.gameSize, x * GameJFrame.gameSize, this);</a:t>
            </a:r>
            <a:endParaRPr lang="zh-CN" altLang="en-US" sz="1200" b="1"/>
          </a:p>
          <a:p>
            <a:r>
              <a:rPr lang="zh-CN" altLang="en-US" sz="1200" b="1"/>
              <a:t>                } else if (tile == 3) {</a:t>
            </a:r>
            <a:endParaRPr lang="zh-CN" altLang="en-US" sz="1200" b="1"/>
          </a:p>
          <a:p>
            <a:r>
              <a:rPr lang="zh-CN" altLang="en-US" sz="1200" b="1"/>
              <a:t>                    g.drawImage(gameMapKind.getBoxImage(), y * GameJFrame.gameSize, x * GameJFrame.gameSize, this);</a:t>
            </a:r>
            <a:endParaRPr lang="zh-CN" altLang="en-US" sz="1200" b="1"/>
          </a:p>
          <a:p>
            <a:r>
              <a:rPr lang="zh-CN" altLang="en-US" sz="1200" b="1"/>
              <a:t>                } else if (tile == 4) {</a:t>
            </a:r>
            <a:endParaRPr lang="zh-CN" altLang="en-US" sz="1200" b="1"/>
          </a:p>
          <a:p>
            <a:r>
              <a:rPr lang="zh-CN" altLang="en-US" sz="1200" b="1"/>
              <a:t>                    g.drawImage(gameMapKind.getGoalImage(), y * GameJFrame.gameSize, x * GameJFrame.gameSize, this);</a:t>
            </a:r>
            <a:endParaRPr lang="zh-CN" altLang="en-US" sz="1200" b="1"/>
          </a:p>
          <a:p>
            <a:r>
              <a:rPr lang="zh-CN" altLang="en-US" sz="1200" b="1"/>
              <a:t>                } else if (tile == 2) {</a:t>
            </a:r>
            <a:endParaRPr lang="zh-CN" altLang="en-US" sz="1200" b="1"/>
          </a:p>
          <a:p>
            <a:r>
              <a:rPr lang="zh-CN" altLang="en-US" sz="1200" b="1"/>
              <a:t>                    g.drawImage(gameMapKind.getPlayerImage(), y * GameJFrame.gameSize, x * GameJFrame.gameSize, this);</a:t>
            </a:r>
            <a:endParaRPr lang="zh-CN" altLang="en-US" sz="1200" b="1"/>
          </a:p>
          <a:p>
            <a:r>
              <a:rPr lang="zh-CN" altLang="en-US" sz="1200" b="1"/>
              <a:t>                }</a:t>
            </a:r>
            <a:endParaRPr lang="zh-CN" altLang="en-US" sz="1200" b="1"/>
          </a:p>
          <a:p>
            <a:r>
              <a:rPr lang="zh-CN" altLang="en-US" sz="1200" b="1"/>
              <a:t>            }</a:t>
            </a:r>
            <a:endParaRPr lang="zh-CN" altLang="en-US" sz="1200" b="1"/>
          </a:p>
          <a:p>
            <a:r>
              <a:rPr lang="zh-CN" altLang="en-US" sz="1200" b="1"/>
              <a:t>        }</a:t>
            </a:r>
            <a:endParaRPr lang="zh-CN" altLang="en-US" sz="1200" b="1"/>
          </a:p>
          <a:p>
            <a:r>
              <a:rPr lang="zh-CN" altLang="en-US" sz="1200" b="1"/>
              <a:t>    }</a:t>
            </a:r>
            <a:endParaRPr lang="zh-CN" altLang="en-US" sz="1200" b="1"/>
          </a:p>
        </p:txBody>
      </p:sp>
      <p:sp>
        <p:nvSpPr>
          <p:cNvPr id="13" name="文本框 12"/>
          <p:cNvSpPr txBox="1"/>
          <p:nvPr/>
        </p:nvSpPr>
        <p:spPr>
          <a:xfrm>
            <a:off x="5984240" y="1340485"/>
            <a:ext cx="579882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 addKeyListener(new KeyAdapter() {</a:t>
            </a:r>
            <a:endParaRPr lang="zh-CN" altLang="en-US" sz="1200" b="1"/>
          </a:p>
          <a:p>
            <a:r>
              <a:rPr lang="zh-CN" altLang="en-US" sz="1200" b="1"/>
              <a:t>            public void keyPressed(KeyEvent e) {</a:t>
            </a:r>
            <a:endParaRPr lang="zh-CN" altLang="en-US" sz="1200" b="1"/>
          </a:p>
          <a:p>
            <a:r>
              <a:rPr lang="zh-CN" altLang="en-US" sz="1200" b="1"/>
              <a:t>                SwingUtilities.invokeLater(new Runnable() {</a:t>
            </a:r>
            <a:endParaRPr lang="zh-CN" altLang="en-US" sz="1200" b="1"/>
          </a:p>
          <a:p>
            <a:r>
              <a:rPr lang="zh-CN" altLang="en-US" sz="1200" b="1"/>
              <a:t>                       public void run() {</a:t>
            </a:r>
            <a:endParaRPr lang="zh-CN" altLang="en-US" sz="1200" b="1"/>
          </a:p>
          <a:p>
            <a:r>
              <a:rPr lang="zh-CN" altLang="en-US" sz="1200" b="1"/>
              <a:t>                        int key = e.getKeyCode();   // 根据按键方向移动玩家</a:t>
            </a:r>
            <a:endParaRPr lang="zh-CN" altLang="en-US" sz="1200" b="1"/>
          </a:p>
          <a:p>
            <a:r>
              <a:rPr lang="zh-CN" altLang="en-US" sz="1200" b="1"/>
              <a:t>                        if (key == KeyEvent.VK_UP) {</a:t>
            </a:r>
            <a:endParaRPr lang="zh-CN" altLang="en-US" sz="1200" b="1"/>
          </a:p>
          <a:p>
            <a:r>
              <a:rPr lang="zh-CN" altLang="en-US" sz="1200" b="1"/>
              <a:t>                            if (player.movePlayer(-1, 0, getMapData())) gameMapKind.addBoxAndPlayerPoint();</a:t>
            </a:r>
            <a:endParaRPr lang="zh-CN" altLang="en-US" sz="1200" b="1"/>
          </a:p>
          <a:p>
            <a:r>
              <a:rPr lang="zh-CN" altLang="en-US" sz="1200" b="1"/>
              <a:t>                            gameMapKind.resetEndPoint();</a:t>
            </a:r>
            <a:endParaRPr lang="zh-CN" altLang="en-US" sz="1200" b="1"/>
          </a:p>
          <a:p>
            <a:r>
              <a:rPr lang="zh-CN" altLang="en-US" sz="1200" b="1"/>
              <a:t>                        } else if (key == KeyEvent.VK_DOWN) {</a:t>
            </a:r>
            <a:endParaRPr lang="zh-CN" altLang="en-US" sz="1200" b="1"/>
          </a:p>
          <a:p>
            <a:r>
              <a:rPr lang="zh-CN" altLang="en-US" sz="1200" b="1"/>
              <a:t>                            if (player.movePlayer(1, 0, getMapData())) gameMapKind.addBoxAndPlayerPoint();</a:t>
            </a:r>
            <a:endParaRPr lang="zh-CN" altLang="en-US" sz="1200" b="1"/>
          </a:p>
          <a:p>
            <a:r>
              <a:rPr lang="zh-CN" altLang="en-US" sz="1200" b="1"/>
              <a:t>                            gameMapKind.resetEndPoint();</a:t>
            </a:r>
            <a:endParaRPr lang="zh-CN" altLang="en-US" sz="1200" b="1"/>
          </a:p>
          <a:p>
            <a:r>
              <a:rPr lang="zh-CN" altLang="en-US" sz="1200" b="1"/>
              <a:t>                        } else if (key == KeyEvent.VK_LEFT) {</a:t>
            </a:r>
            <a:endParaRPr lang="zh-CN" altLang="en-US" sz="1200" b="1"/>
          </a:p>
          <a:p>
            <a:r>
              <a:rPr lang="zh-CN" altLang="en-US" sz="1200" b="1"/>
              <a:t>                            if (player.movePlayer(0, -1, getMapData())) gameMapKind.addBoxAndPlayerPoint();</a:t>
            </a:r>
            <a:endParaRPr lang="zh-CN" altLang="en-US" sz="1200" b="1"/>
          </a:p>
          <a:p>
            <a:r>
              <a:rPr lang="zh-CN" altLang="en-US" sz="1200" b="1"/>
              <a:t>                            gameMapKind.resetEndPoint();</a:t>
            </a:r>
            <a:endParaRPr lang="zh-CN" altLang="en-US" sz="1200" b="1"/>
          </a:p>
          <a:p>
            <a:r>
              <a:rPr lang="zh-CN" altLang="en-US" sz="1200" b="1"/>
              <a:t>                        } else if (key == KeyEvent.VK_RIGHT) {</a:t>
            </a:r>
            <a:endParaRPr lang="zh-CN" altLang="en-US" sz="1200" b="1"/>
          </a:p>
          <a:p>
            <a:r>
              <a:rPr lang="zh-CN" altLang="en-US" sz="1200" b="1"/>
              <a:t>                            if (player.movePlayer(0, 1, getMapData())) gameMapKind.addBoxAndPlayerPoint();</a:t>
            </a:r>
            <a:endParaRPr lang="zh-CN" altLang="en-US" sz="1200" b="1"/>
          </a:p>
          <a:p>
            <a:r>
              <a:rPr lang="zh-CN" altLang="en-US" sz="1200" b="1"/>
              <a:t>                            gameMapKind.resetEndPoint(); }</a:t>
            </a:r>
            <a:endParaRPr lang="zh-CN" altLang="en-US" sz="1200" b="1"/>
          </a:p>
          <a:p>
            <a:r>
              <a:rPr lang="zh-CN" altLang="en-US" sz="1200" b="1"/>
              <a:t>                        new Thread(Musics.clickMusic.get(1)).start();</a:t>
            </a:r>
            <a:endParaRPr lang="zh-CN" altLang="en-US" sz="1200" b="1"/>
          </a:p>
          <a:p>
            <a:r>
              <a:rPr lang="zh-CN" altLang="en-US" sz="1200" b="1"/>
              <a:t>                        stepsLabel.setText("Steps: " + gameMapKind.getHh());</a:t>
            </a:r>
            <a:endParaRPr lang="zh-CN" altLang="en-US" sz="1200" b="1"/>
          </a:p>
          <a:p>
            <a:r>
              <a:rPr lang="zh-CN" altLang="en-US" sz="1200" b="1"/>
              <a:t>                        revalidate(); // 确保面板重新布局</a:t>
            </a:r>
            <a:endParaRPr lang="zh-CN" altLang="en-US" sz="1200" b="1"/>
          </a:p>
          <a:p>
            <a:r>
              <a:rPr lang="zh-CN" altLang="en-US" sz="1200" b="1"/>
              <a:t>                        repaint(); // 重新绘制面板</a:t>
            </a:r>
            <a:endParaRPr lang="zh-CN" altLang="en-US" sz="1200" b="1"/>
          </a:p>
          <a:p>
            <a:r>
              <a:rPr lang="zh-CN" altLang="en-US" sz="1200" b="1"/>
              <a:t>                        // 检查玩家是否胜利</a:t>
            </a:r>
            <a:endParaRPr lang="zh-CN" altLang="en-US" sz="1200" b="1"/>
          </a:p>
          <a:p>
            <a:r>
              <a:rPr lang="zh-CN" altLang="en-US" sz="1200" b="1"/>
              <a:t>                        if (gameMapKind.judgVictory()) {</a:t>
            </a:r>
            <a:endParaRPr lang="zh-CN" altLang="en-US" sz="1200" b="1"/>
          </a:p>
          <a:p>
            <a:r>
              <a:rPr lang="zh-CN" altLang="en-US" sz="1200" b="1"/>
              <a:t>                            myObservable.setGameMapKind(gameMapKind); } }});  } });</a:t>
            </a:r>
            <a:endParaRPr lang="zh-CN" altLang="en-US" sz="1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运行效果测试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>
            <p:custDataLst>
              <p:tags r:id="rId3"/>
            </p:custDataLst>
          </p:nvPr>
        </p:nvSpPr>
        <p:spPr>
          <a:xfrm>
            <a:off x="1774800" y="1555200"/>
            <a:ext cx="8016003" cy="10468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游戏运行效果展示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通过实际运行推箱子游戏，展示游戏的流畅性和稳定性，以及玩家交互的实时渲染效果。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>
            <p:custDataLst>
              <p:tags r:id="rId4"/>
            </p:custDataLst>
          </p:nvPr>
        </p:nvSpPr>
        <p:spPr>
          <a:xfrm>
            <a:off x="1774800" y="2729091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功能模块测试结果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对用户登录注册、关卡选择、音乐设置等功能模块进行测试，验证其功能的完整性和正确性。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>
            <p:custDataLst>
              <p:tags r:id="rId5"/>
            </p:custDataLst>
          </p:nvPr>
        </p:nvSpPr>
        <p:spPr>
          <a:xfrm>
            <a:off x="1774800" y="4263387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用户体验评估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邀请一些测试人员参与游戏，收集他们的反馈意见，评估游戏的易用性和娱乐性，以进一步优化游戏体验。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>
            <p:custDataLst>
              <p:tags r:id="rId6"/>
            </p:custDataLst>
          </p:nvPr>
        </p:nvSpPr>
        <p:spPr>
          <a:xfrm>
            <a:off x="1270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New shape"/>
          <p:cNvSpPr/>
          <p:nvPr>
            <p:custDataLst>
              <p:tags r:id="rId7"/>
            </p:custDataLst>
          </p:nvPr>
        </p:nvSpPr>
        <p:spPr>
          <a:xfrm>
            <a:off x="1270800" y="2729091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New shape"/>
          <p:cNvSpPr/>
          <p:nvPr>
            <p:custDataLst>
              <p:tags r:id="rId8"/>
            </p:custDataLst>
          </p:nvPr>
        </p:nvSpPr>
        <p:spPr>
          <a:xfrm>
            <a:off x="1270800" y="4263387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运行效果</a:t>
            </a: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展示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13" name="图片 12" descr="17217257729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5" y="1100455"/>
            <a:ext cx="4848860" cy="5154930"/>
          </a:xfrm>
          <a:prstGeom prst="rect">
            <a:avLst/>
          </a:prstGeom>
        </p:spPr>
      </p:pic>
      <p:pic>
        <p:nvPicPr>
          <p:cNvPr id="4" name="图片 3" descr="17217264539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25" y="1052830"/>
            <a:ext cx="3992245" cy="5202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设置</a:t>
            </a: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界面核心代码展示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31540" y="908685"/>
            <a:ext cx="5912485" cy="368300"/>
          </a:xfrm>
          <a:prstGeom prst="rect">
            <a:avLst/>
          </a:prstGeom>
          <a:gradFill>
            <a:gsLst>
              <a:gs pos="100000">
                <a:srgbClr val="F9F8CA"/>
              </a:gs>
              <a:gs pos="6000">
                <a:srgbClr val="4EAADD"/>
              </a:gs>
            </a:gsLst>
            <a:lin ang="18900000" scaled="1"/>
          </a:gradFill>
        </p:spPr>
        <p:txBody>
          <a:bodyPr wrap="square" rtlCol="0">
            <a:spAutoFit/>
          </a:bodyPr>
          <a:p>
            <a:pPr algn="ctr"/>
            <a:r>
              <a:rPr lang="zh-CN" altLang="en-US" b="1"/>
              <a:t>切换地图样式</a:t>
            </a:r>
            <a:r>
              <a:rPr lang="zh-CN" altLang="en-US" b="1"/>
              <a:t>的核心代码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119380" y="1485265"/>
            <a:ext cx="1201928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    private void setComboBox_changeThemEvent() {</a:t>
            </a:r>
            <a:endParaRPr lang="zh-CN" altLang="en-US" sz="1200" b="1"/>
          </a:p>
          <a:p>
            <a:r>
              <a:rPr lang="zh-CN" altLang="en-US" sz="1200" b="1"/>
              <a:t>        comboBox_changeThem.addActionListener(new ActionListener() {</a:t>
            </a:r>
            <a:endParaRPr lang="zh-CN" altLang="en-US" sz="1200" b="1"/>
          </a:p>
          <a:p>
            <a:r>
              <a:rPr lang="zh-CN" altLang="en-US" sz="1200" b="1"/>
              <a:t>            @Override</a:t>
            </a:r>
            <a:endParaRPr lang="zh-CN" altLang="en-US" sz="1200" b="1"/>
          </a:p>
          <a:p>
            <a:r>
              <a:rPr lang="zh-CN" altLang="en-US" sz="1200" b="1"/>
              <a:t>            public void actionPerformed(ActionEvent e) {</a:t>
            </a:r>
            <a:endParaRPr lang="zh-CN" altLang="en-US" sz="1200" b="1"/>
          </a:p>
          <a:p>
            <a:r>
              <a:rPr lang="zh-CN" altLang="en-US" sz="1200" b="1"/>
              <a:t>                // 获取选中的选项</a:t>
            </a:r>
            <a:endParaRPr lang="zh-CN" altLang="en-US" sz="1200" b="1"/>
          </a:p>
          <a:p>
            <a:r>
              <a:rPr lang="zh-CN" altLang="en-US" sz="1200" b="1"/>
              <a:t>                String selectedItem = (String) comboBox_changeThem.getSelectedItem();</a:t>
            </a:r>
            <a:endParaRPr lang="zh-CN" altLang="en-US" sz="1200" b="1"/>
          </a:p>
          <a:p>
            <a:r>
              <a:rPr lang="zh-CN" altLang="en-US" sz="1200" b="1"/>
              <a:t>                for (GamePane gamePane: DataHouse.gameJFrame.getGamePanes()) {</a:t>
            </a:r>
            <a:endParaRPr lang="zh-CN" altLang="en-US" sz="1200" b="1"/>
          </a:p>
          <a:p>
            <a:r>
              <a:rPr lang="zh-CN" altLang="en-US" sz="1200" b="1"/>
              <a:t>                    GameMapKind gameMapKind = gamePane.getGameMapKind();</a:t>
            </a:r>
            <a:endParaRPr lang="zh-CN" altLang="en-US" sz="1200" b="1"/>
          </a:p>
          <a:p>
            <a:r>
              <a:rPr lang="zh-CN" altLang="en-US" sz="1200" b="1"/>
              <a:t>                    if (selectedItem.equals("经典")) {</a:t>
            </a:r>
            <a:endParaRPr lang="zh-CN" altLang="en-US" sz="1200" b="1"/>
          </a:p>
          <a:p>
            <a:r>
              <a:rPr lang="zh-CN" altLang="en-US" sz="1200" b="1"/>
              <a:t>                        gameMapKind.setImage("./resources/mossy_stone_bricks.png",   "./resources/melon_side.png", "./resources/bee_nest_top.png", "./resources/player_2.png",</a:t>
            </a:r>
            <a:endParaRPr lang="zh-CN" altLang="en-US" sz="1200" b="1"/>
          </a:p>
          <a:p>
            <a:r>
              <a:rPr lang="zh-CN" altLang="en-US" sz="1200" b="1"/>
              <a:t>                                "./resources/cobblestone.png");</a:t>
            </a:r>
            <a:endParaRPr lang="zh-CN" altLang="en-US" sz="1200" b="1"/>
          </a:p>
          <a:p>
            <a:r>
              <a:rPr lang="zh-CN" altLang="en-US" sz="1200" b="1"/>
              <a:t>                    }</a:t>
            </a:r>
            <a:endParaRPr lang="zh-CN" altLang="en-US" sz="1200" b="1"/>
          </a:p>
          <a:p>
            <a:r>
              <a:rPr lang="zh-CN" altLang="en-US" sz="1200" b="1"/>
              <a:t>                    else if (selectedItem.equals("冰川")) {</a:t>
            </a:r>
            <a:endParaRPr lang="zh-CN" altLang="en-US" sz="1200" b="1"/>
          </a:p>
          <a:p>
            <a:r>
              <a:rPr lang="zh-CN" altLang="en-US" sz="1200" b="1"/>
              <a:t>                        gameMapKind.setImage("./resources/prismarine_bricks.png", "./resources/diamond_block.png", "./resources/beacon.png","./resources/player_2.png",</a:t>
            </a:r>
            <a:endParaRPr lang="zh-CN" altLang="en-US" sz="1200" b="1"/>
          </a:p>
          <a:p>
            <a:r>
              <a:rPr lang="zh-CN" altLang="en-US" sz="1200" b="1"/>
              <a:t>                                "./resources/ice.png");</a:t>
            </a:r>
            <a:endParaRPr lang="zh-CN" altLang="en-US" sz="1200" b="1"/>
          </a:p>
          <a:p>
            <a:r>
              <a:rPr lang="zh-CN" altLang="en-US" sz="1200" b="1"/>
              <a:t>                    }</a:t>
            </a:r>
            <a:endParaRPr lang="zh-CN" altLang="en-US" sz="1200" b="1"/>
          </a:p>
          <a:p>
            <a:r>
              <a:rPr lang="zh-CN" altLang="en-US" sz="1200" b="1"/>
              <a:t>                    else if (selectedItem.equals("地狱")) {</a:t>
            </a:r>
            <a:endParaRPr lang="zh-CN" altLang="en-US" sz="1200" b="1"/>
          </a:p>
          <a:p>
            <a:r>
              <a:rPr lang="zh-CN" altLang="en-US" sz="1200" b="1"/>
              <a:t>                        gameMapKind.setImage("./resources/nether_bricks.png",  "./resources/gold_block.png",  "./resources/ancient_debris_top.png",   "./resources/player_2.png",</a:t>
            </a:r>
            <a:endParaRPr lang="zh-CN" altLang="en-US" sz="1200" b="1"/>
          </a:p>
          <a:p>
            <a:r>
              <a:rPr lang="zh-CN" altLang="en-US" sz="1200" b="1"/>
              <a:t>                                "./resources/netherrack.png");</a:t>
            </a:r>
            <a:endParaRPr lang="zh-CN" altLang="en-US" sz="1200" b="1"/>
          </a:p>
          <a:p>
            <a:r>
              <a:rPr lang="zh-CN" altLang="en-US" sz="1200" b="1"/>
              <a:t>                    }</a:t>
            </a:r>
            <a:endParaRPr lang="zh-CN" altLang="en-US" sz="1200" b="1"/>
          </a:p>
          <a:p>
            <a:r>
              <a:rPr lang="zh-CN" altLang="en-US" sz="1200" b="1"/>
              <a:t>                    else if (selectedItem.equals("森林")) {</a:t>
            </a:r>
            <a:endParaRPr lang="zh-CN" altLang="en-US" sz="1200" b="1"/>
          </a:p>
          <a:p>
            <a:r>
              <a:rPr lang="zh-CN" altLang="en-US" sz="1200" b="1"/>
              <a:t>                        gameMapKind.setImage("./resources/stripped_oak_log_top.png","./resources/emerald_block.png", "./resources/bamboo_trapdoor.png","./resources/player_2.png",</a:t>
            </a:r>
            <a:endParaRPr lang="zh-CN" altLang="en-US" sz="1200" b="1"/>
          </a:p>
          <a:p>
            <a:r>
              <a:rPr lang="zh-CN" altLang="en-US" sz="1200" b="1"/>
              <a:t>                                "./resources/moss_block.png");</a:t>
            </a:r>
            <a:endParaRPr lang="zh-CN" altLang="en-US" sz="1200" b="1"/>
          </a:p>
          <a:p>
            <a:r>
              <a:rPr lang="zh-CN" altLang="en-US" sz="1200" b="1"/>
              <a:t>                    }</a:t>
            </a:r>
            <a:endParaRPr lang="zh-CN" altLang="en-US" sz="1200" b="1"/>
          </a:p>
          <a:p>
            <a:r>
              <a:rPr lang="zh-CN" altLang="en-US" sz="1200" b="1"/>
              <a:t>                }</a:t>
            </a:r>
            <a:endParaRPr lang="zh-CN" altLang="en-US" sz="1200" b="1"/>
          </a:p>
          <a:p>
            <a:r>
              <a:rPr lang="zh-CN" altLang="en-US" sz="1200" b="1"/>
              <a:t>            }</a:t>
            </a:r>
            <a:endParaRPr lang="zh-CN" altLang="en-US" sz="1200" b="1"/>
          </a:p>
          <a:p>
            <a:r>
              <a:rPr lang="zh-CN" altLang="en-US" sz="1200" b="1"/>
              <a:t>        });</a:t>
            </a:r>
            <a:endParaRPr lang="zh-CN" altLang="en-US" sz="1200" b="1"/>
          </a:p>
          <a:p>
            <a:r>
              <a:rPr lang="zh-CN" altLang="en-US" sz="1200" b="1"/>
              <a:t>    }</a:t>
            </a:r>
            <a:endParaRPr lang="zh-CN" altLang="en-US" sz="1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运行效果</a:t>
            </a: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展示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5" name="图片 4" descr="1721725940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225" y="1052830"/>
            <a:ext cx="4467860" cy="4769485"/>
          </a:xfrm>
          <a:prstGeom prst="rect">
            <a:avLst/>
          </a:prstGeom>
        </p:spPr>
      </p:pic>
      <p:pic>
        <p:nvPicPr>
          <p:cNvPr id="6" name="图片 5" descr="17217258151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190" y="908685"/>
            <a:ext cx="4014470" cy="526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排行榜</a:t>
            </a: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界面核心代码展示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31540" y="908685"/>
            <a:ext cx="5912485" cy="368300"/>
          </a:xfrm>
          <a:prstGeom prst="rect">
            <a:avLst/>
          </a:prstGeom>
          <a:gradFill>
            <a:gsLst>
              <a:gs pos="100000">
                <a:srgbClr val="F9F8CA"/>
              </a:gs>
              <a:gs pos="6000">
                <a:srgbClr val="4EAADD"/>
              </a:gs>
            </a:gsLst>
            <a:lin ang="18900000" scaled="1"/>
          </a:gradFill>
        </p:spPr>
        <p:txBody>
          <a:bodyPr wrap="square" rtlCol="0">
            <a:spAutoFit/>
          </a:bodyPr>
          <a:p>
            <a:pPr algn="ctr"/>
            <a:r>
              <a:rPr lang="zh-CN" altLang="en-US" b="1"/>
              <a:t>显示玩家</a:t>
            </a:r>
            <a:r>
              <a:rPr lang="zh-CN" altLang="en-US" b="1"/>
              <a:t>排行的核心代码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119380" y="1485265"/>
            <a:ext cx="12019280" cy="5446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/>
              <a:t>private void resetTable(int map_id, int index) {</a:t>
            </a:r>
            <a:endParaRPr lang="zh-CN" altLang="en-US" sz="1200" b="1"/>
          </a:p>
          <a:p>
            <a:r>
              <a:rPr lang="zh-CN" altLang="en-US" sz="1200" b="1"/>
              <a:t>        System.out.println("map_id: " + map_id);</a:t>
            </a:r>
            <a:endParaRPr lang="zh-CN" altLang="en-US" sz="1200" b="1"/>
          </a:p>
          <a:p>
            <a:endParaRPr lang="zh-CN" altLang="en-US" sz="1200" b="1"/>
          </a:p>
          <a:p>
            <a:r>
              <a:rPr lang="zh-CN" altLang="en-US" sz="1200" b="1"/>
              <a:t>        String[][] topList = Tool.levelDataForId(map_id);</a:t>
            </a:r>
            <a:endParaRPr lang="zh-CN" altLang="en-US" sz="1200" b="1"/>
          </a:p>
          <a:p>
            <a:r>
              <a:rPr lang="zh-CN" altLang="en-US" sz="1200" b="1"/>
              <a:t>        int first_steps = Integer.parseInt(topList[0][1]);</a:t>
            </a:r>
            <a:endParaRPr lang="zh-CN" altLang="en-US" sz="1200" b="1"/>
          </a:p>
          <a:p>
            <a:endParaRPr lang="zh-CN" altLang="en-US" sz="1200" b="1"/>
          </a:p>
          <a:p>
            <a:r>
              <a:rPr lang="zh-CN" altLang="en-US" sz="1200" b="1"/>
              <a:t>        // 表格列名称</a:t>
            </a:r>
            <a:endParaRPr lang="zh-CN" altLang="en-US" sz="1200" b="1"/>
          </a:p>
          <a:p>
            <a:r>
              <a:rPr lang="zh-CN" altLang="en-US" sz="1200" b="1"/>
              <a:t>        String[] columnNames = {"名字", "步数", "得分", "排名"};</a:t>
            </a:r>
            <a:endParaRPr lang="zh-CN" altLang="en-US" sz="1200" b="1"/>
          </a:p>
          <a:p>
            <a:r>
              <a:rPr lang="zh-CN" altLang="en-US" sz="1200" b="1"/>
              <a:t>        // 创建表格模型</a:t>
            </a:r>
            <a:endParaRPr lang="zh-CN" altLang="en-US" sz="1200" b="1"/>
          </a:p>
          <a:p>
            <a:r>
              <a:rPr lang="zh-CN" altLang="en-US" sz="1200" b="1"/>
              <a:t>        DefaultTableModel model = new DefaultTableModel(topList, columnNames);</a:t>
            </a:r>
            <a:endParaRPr lang="zh-CN" altLang="en-US" sz="1200" b="1"/>
          </a:p>
          <a:p>
            <a:endParaRPr lang="zh-CN" altLang="en-US" sz="1200" b="1"/>
          </a:p>
          <a:p>
            <a:r>
              <a:rPr lang="zh-CN" altLang="en-US" sz="1200" b="1"/>
              <a:t>        // 只更新表格的模型</a:t>
            </a:r>
            <a:endParaRPr lang="zh-CN" altLang="en-US" sz="1200" b="1"/>
          </a:p>
          <a:p>
            <a:r>
              <a:rPr lang="zh-CN" altLang="en-US" sz="1200" b="1"/>
              <a:t>        table.setModel(model);</a:t>
            </a:r>
            <a:endParaRPr lang="zh-CN" altLang="en-US" sz="1200" b="1"/>
          </a:p>
          <a:p>
            <a:r>
              <a:rPr lang="zh-CN" altLang="en-US" sz="1200" b="1"/>
              <a:t>        table.setOpaque(false); // 设置表格为透明</a:t>
            </a:r>
            <a:endParaRPr lang="zh-CN" altLang="en-US" sz="1200" b="1"/>
          </a:p>
          <a:p>
            <a:r>
              <a:rPr lang="zh-CN" altLang="en-US" sz="1200" b="1"/>
              <a:t>        table.setBackground(new Color(0, 0, 0, 0)); // 设置表格背景色为透明</a:t>
            </a:r>
            <a:endParaRPr lang="zh-CN" altLang="en-US" sz="1200" b="1"/>
          </a:p>
          <a:p>
            <a:endParaRPr lang="zh-CN" altLang="en-US" sz="1200" b="1"/>
          </a:p>
          <a:p>
            <a:r>
              <a:rPr lang="zh-CN" altLang="en-US" sz="1200" b="1"/>
              <a:t>        first_stepsJLabel.setText("第一名步数: " + first_steps);</a:t>
            </a:r>
            <a:endParaRPr lang="zh-CN" altLang="en-US" sz="1200" b="1"/>
          </a:p>
          <a:p>
            <a:r>
              <a:rPr lang="zh-CN" altLang="en-US" sz="1200" b="1"/>
              <a:t>        your_stepsJLabel.setText("你的步数: " + userRecords.get(index).getLevel().getSteps());</a:t>
            </a:r>
            <a:endParaRPr lang="zh-CN" altLang="en-US" sz="1200" b="1"/>
          </a:p>
          <a:p>
            <a:r>
              <a:rPr lang="zh-CN" altLang="en-US" sz="1200" b="1"/>
              <a:t>        map_idLabel.setText("地图 ID: " + map_id);</a:t>
            </a:r>
            <a:endParaRPr lang="zh-CN" altLang="en-US" sz="1200" b="1"/>
          </a:p>
          <a:p>
            <a:endParaRPr lang="zh-CN" altLang="en-US" sz="1200" b="1"/>
          </a:p>
          <a:p>
            <a:r>
              <a:rPr lang="zh-CN" altLang="en-US" sz="1200" b="1"/>
              <a:t>        String steps = String.valueOf(userRecords.get(index).getLevel().getSteps());</a:t>
            </a:r>
            <a:endParaRPr lang="zh-CN" altLang="en-US" sz="1200" b="1"/>
          </a:p>
          <a:p>
            <a:r>
              <a:rPr lang="zh-CN" altLang="en-US" sz="1200" b="1"/>
              <a:t>        for (int i = 0; i &lt; topList.length; i++) {</a:t>
            </a:r>
            <a:endParaRPr lang="zh-CN" altLang="en-US" sz="1200" b="1"/>
          </a:p>
          <a:p>
            <a:r>
              <a:rPr lang="zh-CN" altLang="en-US" sz="1200" b="1"/>
              <a:t>            if (topList[i][0].equals(userRecords.get(index).getUser().getName()) &amp;&amp; topList[i][1].equals(steps)) {</a:t>
            </a:r>
            <a:endParaRPr lang="zh-CN" altLang="en-US" sz="1200" b="1"/>
          </a:p>
          <a:p>
            <a:r>
              <a:rPr lang="zh-CN" altLang="en-US" sz="1200" b="1"/>
              <a:t>                your_ranksJLabel.setText("你的排名: " + (i + 1));</a:t>
            </a:r>
            <a:endParaRPr lang="zh-CN" altLang="en-US" sz="1200" b="1"/>
          </a:p>
          <a:p>
            <a:r>
              <a:rPr lang="zh-CN" altLang="en-US" sz="1200" b="1"/>
              <a:t>                yout_numbersJLabel.setText("你的得分: " + topList[i][2]);</a:t>
            </a:r>
            <a:endParaRPr lang="zh-CN" altLang="en-US" sz="1200" b="1"/>
          </a:p>
          <a:p>
            <a:r>
              <a:rPr lang="zh-CN" altLang="en-US" sz="1200" b="1"/>
              <a:t>                break;</a:t>
            </a:r>
            <a:endParaRPr lang="zh-CN" altLang="en-US" sz="1200" b="1"/>
          </a:p>
          <a:p>
            <a:r>
              <a:rPr lang="zh-CN" altLang="en-US" sz="1200" b="1"/>
              <a:t>            }</a:t>
            </a:r>
            <a:endParaRPr lang="zh-CN" altLang="en-US" sz="1200" b="1"/>
          </a:p>
          <a:p>
            <a:r>
              <a:rPr lang="zh-CN" altLang="en-US" sz="1200" b="1"/>
              <a:t>        }</a:t>
            </a:r>
            <a:endParaRPr lang="zh-CN" altLang="en-US" sz="1200" b="1"/>
          </a:p>
          <a:p>
            <a:r>
              <a:rPr lang="zh-CN" altLang="en-US" sz="1200" b="1"/>
              <a:t>    }</a:t>
            </a:r>
            <a:endParaRPr lang="zh-CN" altLang="en-US" sz="1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运行效果</a:t>
            </a: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展示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</p:blipFill>
        <p:spPr>
          <a:xfrm>
            <a:off x="1991360" y="887095"/>
            <a:ext cx="8324849" cy="552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评论界面核心代码展示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31540" y="908685"/>
            <a:ext cx="5912485" cy="368300"/>
          </a:xfrm>
          <a:prstGeom prst="rect">
            <a:avLst/>
          </a:prstGeom>
          <a:gradFill>
            <a:gsLst>
              <a:gs pos="100000">
                <a:srgbClr val="F9F8CA"/>
              </a:gs>
              <a:gs pos="6000">
                <a:srgbClr val="4EAADD"/>
              </a:gs>
            </a:gsLst>
            <a:lin ang="18900000" scaled="1"/>
          </a:gradFill>
        </p:spPr>
        <p:txBody>
          <a:bodyPr wrap="square" rtlCol="0">
            <a:spAutoFit/>
          </a:bodyPr>
          <a:p>
            <a:pPr algn="ctr"/>
            <a:r>
              <a:rPr lang="zh-CN" altLang="en-US" b="1"/>
              <a:t>发送</a:t>
            </a:r>
            <a:r>
              <a:rPr lang="zh-CN" altLang="en-US" b="1"/>
              <a:t>信息的核心代码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1559560" y="1917065"/>
            <a:ext cx="9945370" cy="3653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200" b="1"/>
              <a:t>    private void sendMessage() {</a:t>
            </a:r>
            <a:endParaRPr lang="zh-CN" altLang="en-US" sz="1200" b="1"/>
          </a:p>
          <a:p>
            <a:r>
              <a:rPr lang="zh-CN" altLang="en-US" sz="1200" b="1"/>
              <a:t>        String userName = userNameField.getText(); // 获取用户名</a:t>
            </a:r>
            <a:endParaRPr lang="zh-CN" altLang="en-US" sz="1200" b="1"/>
          </a:p>
          <a:p>
            <a:r>
              <a:rPr lang="zh-CN" altLang="en-US" sz="1200" b="1"/>
              <a:t>        String message = messageArea.getText(); // 获取消息内容</a:t>
            </a:r>
            <a:endParaRPr lang="zh-CN" altLang="en-US" sz="1200" b="1"/>
          </a:p>
          <a:p>
            <a:endParaRPr lang="zh-CN" altLang="en-US" sz="1200" b="1"/>
          </a:p>
          <a:p>
            <a:r>
              <a:rPr lang="zh-CN" altLang="en-US" sz="1200" b="1"/>
              <a:t>        ChatMessage chatMessage = new ChatMessage(userName, message, 0, id); // 创建聊天消息对象</a:t>
            </a:r>
            <a:endParaRPr lang="zh-CN" altLang="en-US" sz="1200" b="1"/>
          </a:p>
          <a:p>
            <a:endParaRPr lang="zh-CN" altLang="en-US" sz="1200" b="1"/>
          </a:p>
          <a:p>
            <a:r>
              <a:rPr lang="zh-CN" altLang="en-US" sz="1200" b="1"/>
              <a:t>        MySQL_use.writeChatMessage(chatMessage);</a:t>
            </a:r>
            <a:endParaRPr lang="zh-CN" altLang="en-US" sz="1200" b="1"/>
          </a:p>
          <a:p>
            <a:endParaRPr lang="zh-CN" altLang="en-US" sz="1200" b="1"/>
          </a:p>
          <a:p>
            <a:r>
              <a:rPr lang="zh-CN" altLang="en-US" sz="1200" b="1"/>
              <a:t>        chatHistory.add(chatMessage); // 将消息添加到聊天记录列表中</a:t>
            </a:r>
            <a:endParaRPr lang="zh-CN" altLang="en-US" sz="1200" b="1"/>
          </a:p>
          <a:p>
            <a:endParaRPr lang="zh-CN" altLang="en-US" sz="1200" b="1"/>
          </a:p>
          <a:p>
            <a:r>
              <a:rPr lang="zh-CN" altLang="en-US" sz="1200" b="1"/>
              <a:t>        messageArea.setText(""); // 清空消息输入区域</a:t>
            </a:r>
            <a:endParaRPr lang="zh-CN" altLang="en-US" sz="1200" b="1"/>
          </a:p>
          <a:p>
            <a:r>
              <a:rPr lang="zh-CN" altLang="en-US" sz="1200" b="1"/>
              <a:t>        refreshChatHistory(); // 刷新聊天记录</a:t>
            </a:r>
            <a:endParaRPr lang="zh-CN" altLang="en-US" sz="1200" b="1"/>
          </a:p>
          <a:p>
            <a:r>
              <a:rPr lang="zh-CN" altLang="en-US" sz="1200" b="1"/>
              <a:t>        // 滑杆自动到达最底部</a:t>
            </a:r>
            <a:endParaRPr lang="zh-CN" altLang="en-US" sz="1200" b="1"/>
          </a:p>
          <a:p>
            <a:r>
              <a:rPr lang="zh-CN" altLang="en-US" sz="1200" b="1"/>
              <a:t>        JScrollBar vertical = scrollPane.getVerticalScrollBar();</a:t>
            </a:r>
            <a:endParaRPr lang="zh-CN" altLang="en-US" sz="1200" b="1"/>
          </a:p>
          <a:p>
            <a:r>
              <a:rPr lang="zh-CN" altLang="en-US" sz="1200" b="1"/>
              <a:t>        vertical.setValue(vertical.getMaximum());</a:t>
            </a:r>
            <a:endParaRPr lang="zh-CN" altLang="en-US" sz="1200" b="1"/>
          </a:p>
          <a:p>
            <a:r>
              <a:rPr lang="zh-CN" altLang="en-US" sz="1200" b="1"/>
              <a:t>    }</a:t>
            </a:r>
            <a:endParaRPr lang="zh-CN" altLang="en-US" sz="1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latin typeface="微软雅黑" panose="020B0503020204020204" charset="-122"/>
              </a:rPr>
              <a:t>01</a:t>
            </a:r>
            <a:endParaRPr sz="48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latin typeface="微软雅黑" panose="020B0503020204020204" charset="-122"/>
              </a:rPr>
              <a:t>项目介绍和背景</a:t>
            </a:r>
            <a:endParaRPr sz="4800" b="1" i="0">
              <a:solidFill>
                <a:srgbClr val="1A655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运行效果</a:t>
            </a:r>
            <a:r>
              <a:rPr lang="zh-CN" sz="3000" b="1" i="0">
                <a:solidFill>
                  <a:srgbClr val="000000"/>
                </a:solidFill>
                <a:latin typeface="微软雅黑" panose="020B0503020204020204" charset="-122"/>
              </a:rPr>
              <a:t>展示</a:t>
            </a:r>
            <a:endParaRPr lang="zh-CN"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pic>
        <p:nvPicPr>
          <p:cNvPr id="6" name="图片 5" descr="17217323996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908685"/>
            <a:ext cx="7640320" cy="5443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0CBE7C"/>
                </a:solidFill>
                <a:latin typeface="微软雅黑" panose="020B0503020204020204" charset="-122"/>
              </a:rPr>
              <a:t>7</a:t>
            </a:r>
            <a:endParaRPr lang="en-US" sz="48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latin typeface="微软雅黑" panose="020B0503020204020204" charset="-122"/>
              </a:rPr>
              <a:t>问题与解决方案</a:t>
            </a:r>
            <a:endParaRPr sz="4800" b="1" i="0">
              <a:solidFill>
                <a:srgbClr val="1A655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遇到的主要问题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1627201"/>
            <a:ext cx="3040503" cy="3267239"/>
          </a:xfrm>
          <a:prstGeom prst="roundRect">
            <a:avLst>
              <a:gd name="adj" fmla="val 10000"/>
            </a:avLst>
          </a:prstGeom>
          <a:solidFill>
            <a:srgbClr val="D1FFEB"/>
          </a:solidFill>
          <a:ln w="6350">
            <a:solidFill>
              <a:srgbClr val="0CB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游戏主体的问题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在开发过程中，我们遇到了一些关于游戏主体的问题，如游戏逻辑的实现和用户体验的优化。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726303" y="1627200"/>
            <a:ext cx="3031739" cy="3267239"/>
          </a:xfrm>
          <a:prstGeom prst="roundRect">
            <a:avLst>
              <a:gd name="adj" fmla="val 10032"/>
            </a:avLst>
          </a:prstGeom>
          <a:solidFill>
            <a:srgbClr val="D1FFEB"/>
          </a:solidFill>
          <a:ln w="6350">
            <a:solidFill>
              <a:srgbClr val="0CB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数据库的问题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我们在处理数据库增删改查时遇到了一些问题，包括数据同步和数据安全性等方面。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885041" y="1627202"/>
            <a:ext cx="3040503" cy="3267239"/>
          </a:xfrm>
          <a:prstGeom prst="roundRect">
            <a:avLst>
              <a:gd name="adj" fmla="val 10000"/>
            </a:avLst>
          </a:prstGeom>
          <a:solidFill>
            <a:srgbClr val="D1FFEB"/>
          </a:solidFill>
          <a:ln w="6350">
            <a:solidFill>
              <a:srgbClr val="0CBE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数据处理的问题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在处理游戏数据时，我们遇到了一些挑战，如如何有效地存储和检索数据，以及如何处理大量的实时数据更新。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解决策略总结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6458401" y="1555200"/>
            <a:ext cx="4545078" cy="1132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解决策略-团队协作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通过小组内的沟通商量，网上查阅资料以及寻求老师帮助，实现问题的解决和项目的整合。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1860" y="2390400"/>
            <a:ext cx="4545077" cy="1132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r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解决策略-技术应用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利用Idea2020.1，MySQL5.6.20，Navicate等开发工具和技术栈，解决项目中的技术问题。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6458401" y="3005402"/>
            <a:ext cx="4554174" cy="11327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解决策略-持续优化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在项目开发过程中，持续对游戏主体、数据库、数据处理等细节进行优化，提升用户体验。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5965200" y="1926000"/>
            <a:ext cx="39600" cy="4644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ew shape"/>
          <p:cNvSpPr/>
          <p:nvPr/>
        </p:nvSpPr>
        <p:spPr>
          <a:xfrm>
            <a:off x="6152400" y="1735740"/>
            <a:ext cx="309600" cy="396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ew shape"/>
          <p:cNvSpPr/>
          <p:nvPr/>
        </p:nvSpPr>
        <p:spPr>
          <a:xfrm>
            <a:off x="5806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New shape"/>
          <p:cNvSpPr/>
          <p:nvPr/>
        </p:nvSpPr>
        <p:spPr>
          <a:xfrm>
            <a:off x="5965200" y="2761200"/>
            <a:ext cx="39600" cy="244201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w shape"/>
          <p:cNvSpPr/>
          <p:nvPr/>
        </p:nvSpPr>
        <p:spPr>
          <a:xfrm>
            <a:off x="5515200" y="2570940"/>
            <a:ext cx="309600" cy="396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ew shape"/>
          <p:cNvSpPr/>
          <p:nvPr/>
        </p:nvSpPr>
        <p:spPr>
          <a:xfrm>
            <a:off x="5806800" y="23904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New shape"/>
          <p:cNvSpPr/>
          <p:nvPr/>
        </p:nvSpPr>
        <p:spPr>
          <a:xfrm>
            <a:off x="5965200" y="3376202"/>
            <a:ext cx="39600" cy="4572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w shape"/>
          <p:cNvSpPr/>
          <p:nvPr/>
        </p:nvSpPr>
        <p:spPr>
          <a:xfrm>
            <a:off x="6152400" y="3185942"/>
            <a:ext cx="309600" cy="396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ew shape"/>
          <p:cNvSpPr/>
          <p:nvPr/>
        </p:nvSpPr>
        <p:spPr>
          <a:xfrm>
            <a:off x="5806800" y="3005402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i="0">
                <a:solidFill>
                  <a:srgbClr val="0CBE7C"/>
                </a:solidFill>
                <a:latin typeface="微软雅黑" panose="020B0503020204020204" charset="-122"/>
              </a:rPr>
              <a:t>8</a:t>
            </a:r>
            <a:endParaRPr lang="en-US" sz="48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latin typeface="微软雅黑" panose="020B0503020204020204" charset="-122"/>
              </a:rPr>
              <a:t>项目总结</a:t>
            </a:r>
            <a:endParaRPr sz="4800" b="1" i="0">
              <a:solidFill>
                <a:srgbClr val="1A655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完成情况回顾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774800" y="1555200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项目开发过程回顾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从项目立项到最终完成，我们小组经历了需求分析、系统设计、核心功能设计和测试等多个阶段。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1774800" y="3089496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技术实现与优化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在项目开发过程中，我们使用了Java Swing进行图形用户界面设计，并实现了游戏的基本逻辑和扩展功能。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1774800" y="4623792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团队合作与问题解决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我们小组成员分工明确，积极合作，遇到问题时通过沟通、查阅资料和寻求帮助等方式解决。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1270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New shape"/>
          <p:cNvSpPr/>
          <p:nvPr/>
        </p:nvSpPr>
        <p:spPr>
          <a:xfrm>
            <a:off x="1270800" y="3089496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New shape"/>
          <p:cNvSpPr/>
          <p:nvPr/>
        </p:nvSpPr>
        <p:spPr>
          <a:xfrm>
            <a:off x="1270800" y="4623792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团队合作经验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1627200"/>
            <a:ext cx="2744215" cy="21281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团队协作策略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在推箱子游戏项目中，我们通过明确分工、定期沟通和集体决策的方式，确保团队成员之间的高效协作。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430015" y="1627200"/>
            <a:ext cx="2744215" cy="2128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问题解决经验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面对项目开发中的问题，我们采取查阅资料、小组讨论和寻求外部帮助的策略，以确保问题的及时有效解决。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301229" y="1627200"/>
            <a:ext cx="2744216" cy="2128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成果整合过程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在项目完成后，我们通过整合各自负责的部分，并寻求老师的指导，最终完成了项目的整合，实现了预期目标。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611778" y="2635727"/>
            <a:ext cx="11038043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4800" b="1" i="0">
                <a:solidFill>
                  <a:srgbClr val="000000"/>
                </a:solidFill>
                <a:latin typeface="微软雅黑" panose="020B0503020204020204" charset="-122"/>
              </a:rPr>
              <a:t>谢 谢 大 家</a:t>
            </a:r>
            <a:endParaRPr sz="48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课题来源与背景知识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6458401" y="1555200"/>
            <a:ext cx="4545078" cy="149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推箱子游戏的起源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推箱子游戏起源于20世纪80年代，最初是一款益智类游戏，通过推动箱子来达到目标，锻炼玩家的逻辑思维和策略规划能力。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1860" y="2390401"/>
            <a:ext cx="4545077" cy="149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r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推箱子游戏的娱乐功能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推箱子游戏不仅是一种益智训练工具，还具有娱乐功能。无论是儿童还是成年人，都可以通过这款游戏放松心情，缓解压力。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6458401" y="3365807"/>
            <a:ext cx="4554174" cy="149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推箱子游戏对思维发展的影响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推箱子游戏能够促进儿童的思维发展，培养他们的逻辑思维、空间认知和问题解决能力，对于他们的认知发展具有重要意义。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5965200" y="1926000"/>
            <a:ext cx="39600" cy="4644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ew shape"/>
          <p:cNvSpPr/>
          <p:nvPr/>
        </p:nvSpPr>
        <p:spPr>
          <a:xfrm>
            <a:off x="6152400" y="1735740"/>
            <a:ext cx="309600" cy="396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ew shape"/>
          <p:cNvSpPr/>
          <p:nvPr/>
        </p:nvSpPr>
        <p:spPr>
          <a:xfrm>
            <a:off x="5806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New shape"/>
          <p:cNvSpPr/>
          <p:nvPr/>
        </p:nvSpPr>
        <p:spPr>
          <a:xfrm>
            <a:off x="5965200" y="2761201"/>
            <a:ext cx="39600" cy="604606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w shape"/>
          <p:cNvSpPr/>
          <p:nvPr/>
        </p:nvSpPr>
        <p:spPr>
          <a:xfrm>
            <a:off x="5515200" y="2570941"/>
            <a:ext cx="309600" cy="396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ew shape"/>
          <p:cNvSpPr/>
          <p:nvPr/>
        </p:nvSpPr>
        <p:spPr>
          <a:xfrm>
            <a:off x="5806800" y="2390401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New shape"/>
          <p:cNvSpPr/>
          <p:nvPr/>
        </p:nvSpPr>
        <p:spPr>
          <a:xfrm>
            <a:off x="5965200" y="3736607"/>
            <a:ext cx="39600" cy="4572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w shape"/>
          <p:cNvSpPr/>
          <p:nvPr/>
        </p:nvSpPr>
        <p:spPr>
          <a:xfrm>
            <a:off x="6152400" y="3546347"/>
            <a:ext cx="309600" cy="39600"/>
          </a:xfrm>
          <a:prstGeom prst="rect">
            <a:avLst/>
          </a:prstGeom>
          <a:solidFill>
            <a:srgbClr val="0CBE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ew shape"/>
          <p:cNvSpPr/>
          <p:nvPr/>
        </p:nvSpPr>
        <p:spPr>
          <a:xfrm>
            <a:off x="5806800" y="3365807"/>
            <a:ext cx="360000" cy="370800"/>
          </a:xfrm>
          <a:prstGeom prst="roundRect">
            <a:avLst>
              <a:gd name="adj" fmla="val 8819"/>
            </a:avLst>
          </a:prstGeom>
          <a:solidFill>
            <a:srgbClr val="1A65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开发目标概述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2402271"/>
            <a:ext cx="2744215" cy="1533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推箱子是一款开发思维，兼具娱乐功能的益智游戏，适合儿童和成年人进行思维训练。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1556530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D1FFEB"/>
          </a:solidFill>
          <a:ln w="6350">
            <a:solidFill>
              <a:srgbClr val="1A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推箱子游戏简介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4430015" y="2402270"/>
            <a:ext cx="2744215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使用java和Java Swing开发一个经典的推箱子游戏，学习和掌握MySQL数据库语言、图形用户界面设计以及游戏开发的基础知识。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4427745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D1FFEB"/>
          </a:solidFill>
          <a:ln w="6350">
            <a:solidFill>
              <a:srgbClr val="1A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项目开发目标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8" name="New shape"/>
          <p:cNvSpPr/>
          <p:nvPr/>
        </p:nvSpPr>
        <p:spPr>
          <a:xfrm>
            <a:off x="7301229" y="2402271"/>
            <a:ext cx="2744216" cy="1533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具体目标包括界面设计、关卡设计、游戏逻辑、存档功能、用户体验和扩展功能的开发。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9" name="New shape"/>
          <p:cNvSpPr/>
          <p:nvPr/>
        </p:nvSpPr>
        <p:spPr>
          <a:xfrm>
            <a:off x="7298959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D1FFEB"/>
          </a:solidFill>
          <a:ln w="6350">
            <a:solidFill>
              <a:srgbClr val="1A65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具体目标细分</a:t>
            </a:r>
            <a:endParaRPr sz="21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latin typeface="微软雅黑" panose="020B0503020204020204" charset="-122"/>
              </a:rPr>
              <a:t>02</a:t>
            </a:r>
            <a:endParaRPr sz="48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latin typeface="微软雅黑" panose="020B0503020204020204" charset="-122"/>
              </a:rPr>
              <a:t>团队介绍和分工</a:t>
            </a:r>
            <a:endParaRPr sz="4800" b="1" i="0">
              <a:solidFill>
                <a:srgbClr val="1A655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成员及角色分配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1627200"/>
            <a:ext cx="2744215" cy="1767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团队核心成员介绍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王建飞作为组长，负责数据库增删改查的编写，确保数据流畅运行。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430015" y="1627200"/>
            <a:ext cx="2744215" cy="248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分工明确，各司其职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王高鹏处理游戏逻辑和社区功能，王俊彬负责音效和动画加载，徐鑫瑶设计图形渲染和界面，共同完成推箱子游戏的开发。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301229" y="1627200"/>
            <a:ext cx="2744216" cy="24484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0CBE7C"/>
                </a:solidFill>
                <a:latin typeface="微软雅黑" panose="020B0503020204020204" charset="-122"/>
              </a:rPr>
              <a:t>协作与沟通，共同解决问题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000000"/>
                </a:solidFill>
                <a:latin typeface="微软雅黑" panose="020B0503020204020204" charset="-122"/>
              </a:rPr>
              <a:t>在遇到问题时，团队成员通过内部讨论、查阅资料和寻求外部帮助，共同解决项目中遇到的问题。</a:t>
            </a:r>
            <a:endParaRPr sz="1575" b="0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622800" y="3429000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000000"/>
                </a:solidFill>
                <a:latin typeface="微软雅黑" panose="020B0503020204020204" charset="-122"/>
              </a:rPr>
              <a:t>各成员具体职责</a:t>
            </a:r>
            <a:endParaRPr sz="3000" b="1" i="0">
              <a:solidFill>
                <a:srgbClr val="000000"/>
              </a:solidFill>
              <a:latin typeface="微软雅黑" panose="020B0503020204020204" charset="-122"/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3"/>
            </p:custDataLst>
          </p:nvPr>
        </p:nvGraphicFramePr>
        <p:xfrm>
          <a:off x="898525" y="1188720"/>
          <a:ext cx="10472420" cy="49403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07160"/>
                <a:gridCol w="1736725"/>
                <a:gridCol w="1661160"/>
                <a:gridCol w="1715135"/>
                <a:gridCol w="1976120"/>
                <a:gridCol w="1976120"/>
              </a:tblGrid>
              <a:tr h="575310">
                <a:tc gridSpan="6"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20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推箱子</a:t>
                      </a:r>
                      <a:r>
                        <a:rPr lang="zh-CN" altLang="en-US" sz="1800" b="1" spc="20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微软雅黑" panose="020B0503020204020204" charset="-122"/>
                        </a:rPr>
                        <a:t>游戏</a:t>
                      </a:r>
                      <a:endParaRPr lang="zh-CN" altLang="en-US" sz="1800" b="1" spc="20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R>
                      <a:noFill/>
                    </a:lnR>
                    <a:lnT w="9525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F9F8CA"/>
                        </a:gs>
                        <a:gs pos="6000">
                          <a:srgbClr val="4EAADD"/>
                        </a:gs>
                      </a:gsLst>
                      <a:lin ang="18900000" scaled="1"/>
                    </a:gradFill>
                  </a:tcPr>
                </a:tc>
                <a:tc hMerge="1">
                  <a:tcPr>
                    <a:lnT w="952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</a:lnT>
                    <a:lnB w="9525">
                      <a:solidFill>
                        <a:srgbClr val="B28E4E"/>
                      </a:solidFill>
                      <a:prstDash val="dash"/>
                    </a:lnB>
                  </a:tcPr>
                </a:tc>
                <a:tc hMerge="1">
                  <a:tcPr>
                    <a:lnT w="952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</a:lnT>
                    <a:lnB w="9525">
                      <a:solidFill>
                        <a:srgbClr val="B28E4E"/>
                      </a:solidFill>
                      <a:prstDash val="dash"/>
                    </a:lnB>
                  </a:tcPr>
                </a:tc>
                <a:tc hMerge="1">
                  <a:tcPr>
                    <a:lnT w="952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</a:lnT>
                    <a:lnB w="9525">
                      <a:solidFill>
                        <a:srgbClr val="B28E4E"/>
                      </a:solidFill>
                      <a:prstDash val="dash"/>
                    </a:lnB>
                  </a:tcPr>
                </a:tc>
                <a:tc hMerge="1">
                  <a:tcPr>
                    <a:lnT w="952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</a:lnT>
                    <a:lnB w="9525">
                      <a:solidFill>
                        <a:srgbClr val="B28E4E"/>
                      </a:solidFill>
                      <a:prstDash val="dash"/>
                    </a:lnB>
                  </a:tcPr>
                </a:tc>
                <a:tc hMerge="1">
                  <a:tcPr>
                    <a:lnR w="9525">
                      <a:solidFill>
                        <a:srgbClr val="B28E4E"/>
                      </a:solidFill>
                      <a:prstDash val="dash"/>
                    </a:lnR>
                    <a:lnT w="9525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</a:lnT>
                    <a:lnB w="9525">
                      <a:solidFill>
                        <a:srgbClr val="B28E4E"/>
                      </a:solidFill>
                      <a:prstDash val="dash"/>
                    </a:lnB>
                  </a:tcPr>
                </a:tc>
              </a:tr>
              <a:tr h="772160"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20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成员</a:t>
                      </a:r>
                      <a:endParaRPr lang="zh-CN" altLang="en-US" sz="1600" b="1" spc="20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F9F8CA"/>
                        </a:gs>
                        <a:gs pos="6000">
                          <a:srgbClr val="4EAADD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20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软件调研</a:t>
                      </a:r>
                      <a:endParaRPr lang="zh-CN" altLang="en-US" sz="1600" b="1" spc="20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F9F8CA"/>
                        </a:gs>
                        <a:gs pos="6000">
                          <a:srgbClr val="4EAADD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20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需求分析</a:t>
                      </a:r>
                      <a:endParaRPr lang="zh-CN" altLang="en-US" sz="1600" b="1" spc="20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F9F8CA"/>
                        </a:gs>
                        <a:gs pos="6000">
                          <a:srgbClr val="4EAADD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20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系统设计</a:t>
                      </a:r>
                      <a:endParaRPr lang="zh-CN" altLang="en-US" sz="1600" b="1" spc="20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F9F8CA"/>
                        </a:gs>
                        <a:gs pos="6000">
                          <a:srgbClr val="4EAADD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20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软件</a:t>
                      </a:r>
                      <a:r>
                        <a:rPr lang="zh-CN" altLang="en-US" sz="1600" b="1" spc="20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开发</a:t>
                      </a:r>
                      <a:endParaRPr lang="zh-CN" altLang="en-US" sz="1600" b="1" spc="20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F9F8CA"/>
                        </a:gs>
                        <a:gs pos="6000">
                          <a:srgbClr val="4EAADD"/>
                        </a:gs>
                      </a:gsLst>
                      <a:lin ang="18900000" scaled="1"/>
                    </a:gra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600" b="1" spc="200" baseline="0" dirty="0">
                          <a:solidFill>
                            <a:schemeClr val="bg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软件测试</a:t>
                      </a:r>
                      <a:endParaRPr lang="zh-CN" altLang="en-US" sz="1600" b="1" spc="200" baseline="0" dirty="0">
                        <a:solidFill>
                          <a:schemeClr val="bg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F9F8CA"/>
                        </a:gs>
                        <a:gs pos="6000">
                          <a:srgbClr val="4EAADD"/>
                        </a:gs>
                      </a:gsLst>
                      <a:lin ang="18900000" scaled="1"/>
                    </a:gradFill>
                  </a:tcPr>
                </a:tc>
              </a:tr>
              <a:tr h="7150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王建</a:t>
                      </a:r>
                      <a:r>
                        <a:rPr lang="zh-CN" sz="14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飞</a:t>
                      </a:r>
                      <a:endParaRPr lang="zh-CN" sz="14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国内推箱子游戏外发展现状、分析、比较</a:t>
                      </a:r>
                      <a:endParaRPr lang="zh-CN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数据处理功能模块需求分析</a:t>
                      </a:r>
                      <a:endParaRPr lang="en-US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数据库设计</a:t>
                      </a:r>
                      <a:endParaRPr lang="en-US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地图数据，用户数据，关卡数据，用户记录数据，用户进度数据等数据保存与加载</a:t>
                      </a:r>
                      <a:endParaRPr lang="en-US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数据库模块增删改查测试，以及数据库的完善</a:t>
                      </a:r>
                      <a:endParaRPr lang="en-US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56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王高</a:t>
                      </a:r>
                      <a:r>
                        <a:rPr lang="zh-CN" sz="14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鹏</a:t>
                      </a:r>
                      <a:endParaRPr lang="zh-CN" sz="14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Calibri" panose="020F0502020204030204" charset="0"/>
                        </a:rPr>
                        <a:t>Sokoban Online分析，技术发展方面分析与总结</a:t>
                      </a:r>
                      <a:endParaRPr lang="en-US" altLang="zh-CN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方案比选</a:t>
                      </a:r>
                      <a:endParaRPr lang="zh-CN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  <a:cs typeface="Calibri" panose="020F0502020204030204" charset="0"/>
                        </a:rPr>
                        <a:t>排行榜和游戏记录界面游戏逻辑，关卡讨论社区</a:t>
                      </a:r>
                      <a:endParaRPr lang="en-US" altLang="zh-CN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部分游戏逻辑(回退步数，重新游戏，胜利的判断)，游戏记录和排行榜,社区聊天功能，登录注册界面</a:t>
                      </a:r>
                      <a:endParaRPr lang="zh-CN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测试游戏记录 bug并修复</a:t>
                      </a:r>
                      <a:endParaRPr lang="en-US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1501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徐鑫</a:t>
                      </a:r>
                      <a:r>
                        <a:rPr lang="zh-CN" sz="14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瑶</a:t>
                      </a:r>
                      <a:endParaRPr lang="zh-CN" sz="14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智能推箱子分析，国内外相关项目介绍</a:t>
                      </a:r>
                      <a:endParaRPr lang="en-US" altLang="en-US" sz="1200" b="0" spc="200" baseline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图形渲染模块需求，技术方案需求</a:t>
                      </a:r>
                      <a:endParaRPr lang="en-US" altLang="en-US" sz="1200" b="0" spc="200" baseline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游戏图形界面设计，部分界面实现方案设计</a:t>
                      </a:r>
                      <a:endParaRPr lang="en-US" altLang="en-US" sz="1200" b="0" spc="200" baseline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游玩界面，选关界面，开始界面，设置界面，界面美化</a:t>
                      </a:r>
                      <a:endParaRPr lang="en-US" altLang="en-US" sz="1200" b="0" spc="200" baseline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用户界面模块测试</a:t>
                      </a:r>
                      <a:endParaRPr lang="en-US" altLang="en-US" sz="1200" b="0" spc="200" baseline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564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4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王俊</a:t>
                      </a:r>
                      <a:r>
                        <a:rPr lang="zh-CN" sz="14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彬</a:t>
                      </a:r>
                      <a:endParaRPr lang="zh-CN" sz="14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1.github推箱子项目源码分析，界面素材需求分析</a:t>
                      </a:r>
                      <a:endParaRPr lang="en-US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玩家非功能性需求，界面效果需求</a:t>
                      </a:r>
                      <a:endParaRPr lang="en-US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1.部分界面的协调设计，音乐类设计，特效逻辑类设计</a:t>
                      </a:r>
                      <a:endParaRPr lang="en-US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音乐播放/音量</a:t>
                      </a:r>
                      <a:endParaRPr lang="zh-CN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/切换/播放模式</a:t>
                      </a:r>
                      <a:endParaRPr lang="zh-CN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歌曲信息解析/数据库连接/界面特效地图设计</a:t>
                      </a:r>
                      <a:endParaRPr lang="zh-CN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sz="1200" b="0" spc="200" baseline="0" dirty="0">
                          <a:solidFill>
                            <a:schemeClr val="tx1"/>
                          </a:solidFill>
                          <a:uFillTx/>
                          <a:latin typeface="Arial" panose="020B0604020202020204" pitchFamily="34" charset="0"/>
                          <a:ea typeface="微软雅黑" panose="020B0503020204020204" charset="-122"/>
                        </a:rPr>
                        <a:t>黑箱界面全流程测试，按钮测试，界面切换测试</a:t>
                      </a:r>
                      <a:endParaRPr lang="en-US" altLang="en-US" sz="1200" b="0" spc="200" baseline="0" dirty="0">
                        <a:solidFill>
                          <a:schemeClr val="tx1"/>
                        </a:solidFill>
                        <a:uFillTx/>
                        <a:latin typeface="Arial" panose="020B0604020202020204" pitchFamily="34" charset="0"/>
                        <a:ea typeface="微软雅黑" panose="020B0503020204020204" charset="-122"/>
                      </a:endParaRPr>
                    </a:p>
                  </a:txBody>
                  <a:tcPr marL="88900" marR="88900" marT="47625" marB="476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26960"/>
            <a:ext cx="5776571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0CBE7C"/>
                </a:solidFill>
                <a:latin typeface="微软雅黑" panose="020B0503020204020204" charset="-122"/>
              </a:rPr>
              <a:t>0</a:t>
            </a:r>
            <a:r>
              <a:rPr lang="en-US" sz="4800" b="1" i="0">
                <a:solidFill>
                  <a:srgbClr val="0CBE7C"/>
                </a:solidFill>
                <a:latin typeface="微软雅黑" panose="020B0503020204020204" charset="-122"/>
              </a:rPr>
              <a:t>3</a:t>
            </a:r>
            <a:endParaRPr lang="en-US" sz="4800" b="1" i="0">
              <a:solidFill>
                <a:srgbClr val="0CBE7C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1242"/>
            <a:ext cx="5771526" cy="1198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1A6550"/>
                </a:solidFill>
                <a:latin typeface="微软雅黑" panose="020B0503020204020204" charset="-122"/>
              </a:rPr>
              <a:t>项目</a:t>
            </a:r>
            <a:r>
              <a:rPr lang="zh-CN" sz="4800" b="1" i="0">
                <a:solidFill>
                  <a:srgbClr val="1A6550"/>
                </a:solidFill>
                <a:latin typeface="微软雅黑" panose="020B0503020204020204" charset="-122"/>
              </a:rPr>
              <a:t>调研和</a:t>
            </a:r>
            <a:r>
              <a:rPr sz="4800" b="1" i="0">
                <a:solidFill>
                  <a:srgbClr val="1A6550"/>
                </a:solidFill>
                <a:latin typeface="微软雅黑" panose="020B0503020204020204" charset="-122"/>
              </a:rPr>
              <a:t>需求分析</a:t>
            </a:r>
            <a:endParaRPr sz="4800" b="1" i="0">
              <a:solidFill>
                <a:srgbClr val="1A6550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8ecbf0f0-a914-4641-a68d-e75a2e2cfd73}"/>
  <p:tag name="TABLE_SKINIDX" val="2"/>
  <p:tag name="TABLE_ENCOLOR" val="#FFFFFF"/>
  <p:tag name="KSO_WM_UNIT_VALUE" val="1243*2903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990_1*β*1"/>
  <p:tag name="KSO_WM_TEMPLATE_CATEGORY" val="mixed"/>
  <p:tag name="KSO_WM_TEMPLATE_INDEX" val="20203990"/>
  <p:tag name="KSO_WM_UNIT_LAYERLEVEL" val="1"/>
  <p:tag name="KSO_WM_TAG_VERSION" val="1.0"/>
  <p:tag name="KSO_WM_BEAUTIFY_FLAG" val="#wm#"/>
  <p:tag name="TABLE_ENDDRAG_ORIGIN_RECT" val="823*371"/>
  <p:tag name="TABLE_ENDDRAG_RECT" val="70*93*823*371"/>
</p:tagLst>
</file>

<file path=ppt/tags/tag2.xml><?xml version="1.0" encoding="utf-8"?>
<p:tagLst xmlns:p="http://schemas.openxmlformats.org/presentationml/2006/main">
  <p:tag name="KSO_WM_DIAGRAM_VIRTUALLY_FRAME" val="{&quot;height&quot;:324.0537795275591,&quot;left&quot;:100.06299212598425,&quot;top&quot;:122.45669291338581,&quot;width&quot;:670.8663779527559}"/>
</p:tagLst>
</file>

<file path=ppt/tags/tag3.xml><?xml version="1.0" encoding="utf-8"?>
<p:tagLst xmlns:p="http://schemas.openxmlformats.org/presentationml/2006/main">
  <p:tag name="KSO_WM_DIAGRAM_VIRTUALLY_FRAME" val="{&quot;height&quot;:324.0537795275591,&quot;left&quot;:100.06299212598425,&quot;top&quot;:122.45669291338581,&quot;width&quot;:670.8663779527559}"/>
</p:tagLst>
</file>

<file path=ppt/tags/tag4.xml><?xml version="1.0" encoding="utf-8"?>
<p:tagLst xmlns:p="http://schemas.openxmlformats.org/presentationml/2006/main">
  <p:tag name="KSO_WM_DIAGRAM_VIRTUALLY_FRAME" val="{&quot;height&quot;:324.0537795275591,&quot;left&quot;:100.06299212598425,&quot;top&quot;:122.45669291338581,&quot;width&quot;:670.8663779527559}"/>
</p:tagLst>
</file>

<file path=ppt/tags/tag5.xml><?xml version="1.0" encoding="utf-8"?>
<p:tagLst xmlns:p="http://schemas.openxmlformats.org/presentationml/2006/main">
  <p:tag name="KSO_WM_DIAGRAM_VIRTUALLY_FRAME" val="{&quot;height&quot;:324.0537795275591,&quot;left&quot;:100.06299212598425,&quot;top&quot;:122.45669291338581,&quot;width&quot;:670.8663779527559}"/>
</p:tagLst>
</file>

<file path=ppt/tags/tag6.xml><?xml version="1.0" encoding="utf-8"?>
<p:tagLst xmlns:p="http://schemas.openxmlformats.org/presentationml/2006/main">
  <p:tag name="KSO_WM_DIAGRAM_VIRTUALLY_FRAME" val="{&quot;height&quot;:324.0537795275591,&quot;left&quot;:100.06299212598425,&quot;top&quot;:122.45669291338581,&quot;width&quot;:670.8663779527559}"/>
</p:tagLst>
</file>

<file path=ppt/tags/tag7.xml><?xml version="1.0" encoding="utf-8"?>
<p:tagLst xmlns:p="http://schemas.openxmlformats.org/presentationml/2006/main">
  <p:tag name="KSO_WM_DIAGRAM_VIRTUALLY_FRAME" val="{&quot;height&quot;:324.0537795275591,&quot;left&quot;:100.06299212598425,&quot;top&quot;:122.45669291338581,&quot;width&quot;:670.8663779527559}"/>
</p:tagLst>
</file>

<file path=ppt/tags/tag8.xml><?xml version="1.0" encoding="utf-8"?>
<p:tagLst xmlns:p="http://schemas.openxmlformats.org/presentationml/2006/main">
  <p:tag name="AS_NET" val="Unix 5.4 unknown"/>
  <p:tag name="AS_OS" val="Unix 5.4 unknown"/>
  <p:tag name="AS_RELEASE_DATE" val="2013.12.17"/>
  <p:tag name="AS_TITLE" val="Spire.Presentation for .NET "/>
  <p:tag name="AS_VERSION" val="2.1.0.0"/>
  <p:tag name="resource_record_key" val="{&quot;13&quot;:[4364974,4364930]}"/>
  <p:tag name="commondata" val="eyJoZGlkIjoiYTgzNWFlN2NmZmY5MWFhYTg1NGYwNDM1ZjhiYjhiZW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9278</Words>
  <Application>WPS 演示</Application>
  <PresentationFormat>全屏显示(4:3)</PresentationFormat>
  <Paragraphs>481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Calibri</vt:lpstr>
      <vt:lpstr>Arial Unicode MS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WPS_1693052756</cp:lastModifiedBy>
  <cp:revision>6</cp:revision>
  <dcterms:created xsi:type="dcterms:W3CDTF">2024-07-23T07:46:00Z</dcterms:created>
  <dcterms:modified xsi:type="dcterms:W3CDTF">2024-07-24T02:01:00Z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B0B163B178F14C07BD8A8E75915EBFF0_12</vt:lpwstr>
  </property>
  <property fmtid="{D5CDD505-2E9C-101B-9397-08002B2CF9AE}" pid="3" name="KSOProductBuildVer">
    <vt:lpwstr>2052-12.1.0.17147</vt:lpwstr>
  </property>
</Properties>
</file>